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ppt/notesSlides/notesSlide3.xml" ContentType="application/vnd.openxmlformats-officedocument.presentationml.notesSlide+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Medium" pitchFamily="2" charset="77"/>
      <p:regular r:id="rId11"/>
      <p:italic r:id="rId12"/>
    </p:embeddedFont>
    <p:embeddedFont>
      <p:font typeface="Inter" panose="020005030000000200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7T13:37:55.86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1420 180,'-84'0,"0"0,-4 0,-1 0,-11 0,0 0,9 0,5 0,17 0,5 0,-25 0,41 0,20 0,8 0,-4 0,-17 0,-14-2,-12-2,9-2,23 0,34 1,41 3,46 2,-12-1,9 2,-12-1,3 1,2 0,7 2,2 0,1 0,6 1,2-1,-1 1,-2 0,-1-1,-1 1,-5 0,-1-1,-1 1,-5-2,-2 0,-3 0,20 1,-6-1,-11 1,-4-1,-9-2,-2 0,-5 0,-1 0,39 0,-21 0,-18 0,-18 0,-12 0,-9 0,-2 0,2 0,-59 0,-32 0,12 0,-8 0,-14 0,-11 0,-3 0,20 0,-1 0,-2 0,2 0,-1 0,0 0,1 0,0 0,4 0,0 0,2 0,2 0,-11 0,2 0,6 0,-4 0,6 0,11 0,5 0,-32 0,30 0,32 0,73 7,35 4,1 1,13 2,-23-5,11 1,5 1,1-1,-1 0,0-1,0 0,1 0,-1-1,1 0,-2-1,2-1,-1 0,-2 0,-1-1,11 0,-2 0,-3-2,-6 0,-5-3,-5 0,-4 0,17 0,-6 0,-13 0,-4 0,-11 0,-4 0,31 0,-25 0,-24 0,-19 0,0 0,71-8,-5-3,11-3,-12 3,6-2,1 0,3-1,1-1,-4 0,17-3,-9 2,-25 6,-10 2,3 2,-33 6,-15 0,-58 0,-21 0,4 0,-10-1,9-2,-5 0,-2 0,-10-1,-1 1,-3-1,-6-1,-1-1,-2 1,-5 0,0 1,0 0,6 1,1 2,-1-1,-2 0,-1 1,1-1,-2 2,1 0,0 0,2 0,1 0,2 0,7 0,2 0,2 0,10 0,1 0,5 0,-10 0,9 0,-3 2,83 9,30 0,21 0,-3-1,11 2,6 0,0 0,15 2,3 0,3 1,-1 0,-18-3,2 1,-1 0,-1 0,-1 0,14 2,-1 1,-4-1,-6 0,-7 0,-6 1,-5-1,10 4,-7-1,20 4,-52-9,-41-9,-71-8,7-2,-9-3,9 0,-5-2,-2-1,-10-1,-3 0,1-1,7 1,0 0,4 0,-21-2,8 1,29 6,9 0,1-3,36 3,75 3,43 5,-39-1,3 0,7 1,8-1,9 1,2 0,-3 0,-9 0,0 0,-2 0,-3 0,13 0,-4 0,-5 0,11 0,-10 0,17 0,-56 0,-46 0,-62 0,-9 0,-14 0,9 0,-7 0,-4 0,11 0,-3 0,-2 0,1 0,-4-1,-2 0,2 0,1-1,8 0,1-1,1 0,4 0,-8-1,3-1,7-1,-5-1,13 0,14-2,105 10,41 5,-17 6,8 4,-15-6,9 1,1 1,-5 1,1 5,-3 1,-4 0,23 6,-8-3,-27-6,-9-3,-2-1,-96-12,-37-5,14-1,-7-2,-8 0,6 2,-8 0,-4 0,-1 1,1-1,-2 0,0 0,-1 1,0-1,1 2,2-1,0 2,0-1,2 1,3 1,-8 0,2 1,3 1,6 0,0 0,6 0,6 0,-5 0,11 0,-1 0,37 0,4 0,-12 0,-29-3,-29-2,-5-2,5 0,20 3,19 2,6 2,10 0,11 0,11-2,106 0,-40 0,5 1,10 0,9 1,1-1,4 1,2 0,1 0,0 0,0 0,-2 0,-4 0,-2 0,-3 0,21 0,-9 0,-28 0,-4 0,39 0,-15 0,-7 0,-1 0,6-4,16-7,-39 1,2-1,4-3,1-1,2 0,-2 1,-3 0,-2 2,43-10,-12 7,-12 2,-6 7,-3-1,1 2,5-2,4-1,-2 4,-3 1,-2 3,4-3,7-3,5-4,3 0,-9 0,-4 2,-6 3,-7-1,0 3,-5-1,-8-1,-8 2,-10 0,-10-3,1 1,4-5,5-3,6 2,-3 0,-4 5,3 1,13-1,12 2,3-2,-5 1,-20 2,-19 1,-11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8:51.347"/>
    </inkml:context>
    <inkml:brush xml:id="br0">
      <inkml:brushProperty name="width" value="0.35" units="cm"/>
      <inkml:brushProperty name="height" value="0.35" units="cm"/>
      <inkml:brushProperty name="color" value="#FFFFFF"/>
    </inkml:brush>
  </inkml:definitions>
  <inkml:trace contextRef="#ctx0" brushRef="#br0">252 459 24575,'84'-3'0,"3"-4"0,-1-1 0,-3-2 0,-5 2 0,-9 3 0,-7 2 0,-9 3 0,-5 0 0,-5 0 0,-4 0 0,-4 0 0,-6 0 0,0 0 0,-1 0 0,1 0 0,4 0 0,3 0 0,13 0 0,9 0 0,6 0 0,3 0 0,2 0 0,0 0 0,3 0 0,-2 2 0,-8 4 0,-7 2 0,-8 1 0,-2 0 0,4 1 0,5 4 0,9 2 0,10 1 0,9 0 0,6-3 0,8-3 0,2-1 0,0-2 0,-1-1 0,-9 0 0,-10 0 0,-12 3 0,-10-1 0,-7 2 0,-6-3 0,-7-2 0,-7-3 0,-1-2 0,-3-1 0,5 0 0,2 0 0,-1 0 0,-1 0 0,-6 0 0,-1 0 0,6 0 0,20 0 0,12 0 0,2 0 0,-10 0 0,-20 0 0,-8 0 0,-6 0 0,-1 0 0,3 0 0,6 0 0,9 0 0,2 0 0,-4 0 0,-6 3 0,-8-1 0,-1 3 0,0 0 0,3-3 0,4 3 0,0-1 0,0-2 0,-6 3 0,-5-2 0,-1-1 0,4 0 0,12-2 0,5 0 0,-4-2 0,-13-2 0,-13-4 0,-5-10 0,-2-12 0,-1-10 0,-1-1 0,-1 7 0,-1 13 0,1 8 0,-2 1 0,0-9 0,-2-17 0,-4-16 0,2-5 0,2 9 0,1 18 0,1 17 0,-2 8 0,0 5 0,-4 2 0,-3 0 0,-3 0 0,-9 0 0,-7 0 0,-13 0 0,-8 0 0,-2 0 0,5 0 0,11 0 0,9 0 0,6 0 0,-3 0 0,-9 0 0,-6 0 0,-1 1 0,7 2 0,12 0 0,5-1 0,-8 2 0,-11 3 0,-9 0 0,0 2 0,14-2 0,4-2 0,3 3 0,-7-1 0,-1-1 0,4 0 0,6-4 0,4 3 0,-11 2 0,-19 6 0,-21 9 0,-9 4 0,-2 1 0,3-4 0,0-3 0,-1-3 0,3-2 0,7-2 0,12-4 0,10-2 0,5-2 0,0-2 0,-3 1 0,1 1 0,8-2 0,12 0 0,7-1 0,-7 0 0,-19 5 0,-23 1 0,-11 2 0,3-1 0,14-5 0,10 0 0,6-4 0,-2 0 0,-2 0 0,-1 0 0,1 0 0,-1 0 0,-4 0 0,-8 0 0,-8 0 0,-3 0 0,4 0 0,10 0 0,10 0 0,8 0 0,5 0 0,2 0 0,-2 0 0,0 0 0,1 0 0,5 0 0,9 0 0,5 0 0,1 0 0,-4 0 0,-10 0 0,-7 0 0,-5 2 0,2 1 0,10 1 0,7 1 0,-1 2 0,-1 2 0,-6 0 0,2 3 0,8-4 0,8-1 0,8-2 0,22-31 0,-7 11 0,16-26 0,-15 17 0,-1 4 0,-2 2 0,1 5 0,-1 2 0,-1-1 0,2 1 0,-1 0 0,0 2 0,0-3 0,-1-1 0,0-1 0,-2-1 0,2 4 0,0 4 0,6 4 0,0 2 0,8 1 0,10 0 0,11-3 0,15-4 0,4-3 0,3-2 0,2 2 0,-2 1 0,0 0 0,-8 1 0,-8 2 0,-8 0 0,-4 3 0,2-3 0,2 0 0,2 3 0,-4 0 0,-7 3 0,-4-3 0,-3 0 0,10-3 0,9 0 0,6 2 0,1-2 0,-10 2 0,-6-1 0,11-4 0,23-5 0,-17 3 0,3-1 0,10-2 0,2-1 0,1 0 0,-1 1 0,-6 2 0,-2 1 0,31-2 0,-25 5 0,-15 4 0,-9 1 0,-2-2 0,2 2 0,3-1 0,11 1 0,15 3 0,13 0 0,6 0 0,-3 0 0,-10 0 0,-13 0 0,-7 0 0,-5 0 0,2 0 0,2 0 0,-1 1 0,-4 5 0,-6 4 0,-6 6 0,-2 5 0,-1 1 0,-1 1 0,-1 4 0,-4 2 0,-1 6 0,-1 2 0,0 5 0,1-1 0,-1-5 0,-3-5 0,-6-8 0,-6-5 0,-5-1 0,1-1 0,4 7 0,4 16 0,1 5 0,-5-1 0,-4-9 0,-3-17 0,-1-5 0,5 0 0,5 2 0,8 14 0,2 12 0,-1 3 0,-6-2 0,-7-15 0,-5-9 0,0-6 0,2-6 0,6-3 0,4-2 0,13 0 0,9 0 0,9 0 0,2 1 0,-7 2 0,-11 0 0,-9-1 0,-7-1 0,-1-1 0,3 1 0,2 1 0,2 0 0,-1 1 0,-4-2 0,-7 0 0,-52-1 0,4 0 0,-37 0 0,28 0 0,14 0 0,7 0 0,5 0 0,-12 0 0,-9 0 0,-8 0 0,-4 0 0,4 0 0,1 0 0,3 0 0,-4 0 0,-1 0 0,-5 0 0,-4 0 0,7 0 0,4 0 0,6 0 0,2 1 0,-3 3 0,-2-1 0,-1 0 0,5-2 0,10 1 0,8 1 0,-1 0 0,-10 0 0,-16 1 0,-15 3 0,-6 1 0,8 0 0,7-2 0,3-3 0,-1 2 0,-9 2 0,3 1 0,10 1 0,11-3 0,6-4 0,-9 1 0,-10-2 0,-9 3 0,-2-1 0,1 3 0,5-1 0,-3 2 0,-2 0 0,2-3 0,1-2 0,10 1 0,4 0 0,1-1 0,-2 4 0,0-3 0,7 0 0,11 0 0,11-3 0,7 0 0,-11 0 0,-18 0 0,-20 0 0,-13 0 0,1 0 0,9 0 0,11 0 0,9 0 0,7 0 0,1 0 0,0 0 0,-3 0 0,-5 0 0,-4 0 0,-1-2 0,6-1 0,12-2 0,12 0 0,8 1 0,7-2 0,44-7 0,7-2 0,51-6 0,-3 3 0,5-1 0,-2 4 0,0-1 0,-5 2 0,-11 2 0,-12 2 0,-19 4 0,-5 3 0,-2 1 0,1 2 0,-2 0 0,-7 0 0,-5 0 0,-6 0 0,0 0 0,7 0 0,9 0 0,5 0 0,-2 0 0,-7 0 0,-9 0 0,-3 0 0,7 0 0,12 0 0,13 0 0,10 0 0,0 0 0,1 0 0,3 0 0,5-2 0,-2-5 0,-6-2 0,-8-1 0,-3 1 0,2 2 0,11 0 0,10-4 0,9 0 0,4-1 0,-2 1 0,-9 3 0,-17 4 0,-18 3 0,-25 1 0,-9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9:03.397"/>
    </inkml:context>
    <inkml:brush xml:id="br0">
      <inkml:brushProperty name="width" value="0.35" units="cm"/>
      <inkml:brushProperty name="height" value="0.35" units="cm"/>
      <inkml:brushProperty name="color" value="#FFFFFF"/>
    </inkml:brush>
  </inkml:definitions>
  <inkml:trace contextRef="#ctx0" brushRef="#br0">1 254 24575,'53'0'0,"1"0"0,-3 0 0,0 0 0,43 0 0,-8 0 0,-7 0 0,-11 0 0,-9 0 0,-13 0 0,-11 0 0,-5 0 0,-5 0 0,-6 0 0,-4 0 0,-2 0 0,5 0 0,11 0 0,18 0 0,6 0 0,1 0 0,-1 0 0,-4 0 0,2 0 0,2 0 0,4 0 0,5 0 0,5 0 0,3 0 0,2 0 0,1 0 0,11 0 0,6 0 0,-40 0 0,1 0 0,1 0 0,0 0 0,47 0 0,-2 0 0,-5 0 0,0 0 0,-3 0 0,-4 0 0,-6 0 0,-6 0 0,-3 0 0,-3 0 0,-5 0 0,0 0 0,-4 0 0,0 0 0,-2 0 0,-7 1 0,-4 2 0,-5 0 0,-4 0 0,-5-1 0,-4-2 0,-5 2 0,-3 0 0,4 1 0,8-1 0,11-2 0,9 0 0,3 0 0,-2 0 0,-7 2 0,-6 1 0,-5 0 0,-4 3 0,-3-3 0,1 3 0,-1 0 0,-2-3 0,-4 0 0,-8-1 0,0 1 0,4 2 0,6 1 0,3-3 0,-1-1 0,-5-2 0,-4 0 0,-4 0 0,-2 0 0,0-4 0,-2-9 0,-3-22 0,-4-18 0,-4-9 0,0 6 0,-3 22 0,-2 16 0,1 12 0,-2 5 0,-3 1 0,3 0 0,-4 0 0,0 0 0,-7 0 0,-12 0 0,-15 0 0,-15 0 0,-10 0 0,-5 0 0,7 0 0,11 0 0,15 0 0,8 0 0,-4 0 0,-9 0 0,-7 0 0,1 0 0,3 0 0,7 0 0,-1 0 0,1 0 0,1 0 0,-1 0 0,2-2 0,-2-1 0,-2 0 0,-2-2 0,-8 1 0,-6 0 0,-5 1 0,-5 3 0,2 0 0,1-1 0,1-2 0,1-1 0,1 1 0,0 2 0,7 1 0,8 0 0,3 0 0,6 0 0,-8 0 0,-9 0 0,-6-3 0,-5-1 0,8 1 0,7 0 0,8 3 0,3 0 0,-3 0 0,2 0 0,2 0 0,8 0 0,6 0 0,2 0 0,-6 0 0,-11 0 0,-7 0 0,-4 0 0,5 0 0,3 0 0,2 1 0,-5 2 0,-9 1 0,-11 3 0,-9 1 0,0-1 0,6 0 0,13-2 0,11 0 0,12-3 0,8 3 0,1-2 0,2 2 0,1 1 0,0-4 0,1 4 0,-1-3 0,3 2 0,3 0 0,8 0 0,6 1 0,3 3 0,3 0 0,0 2 0,0 2 0,0 5 0,0 14 0,0 16 0,0 14 0,0 6 0,0-11 0,0-13 0,0-17 0,0-11 0,0-5 0,0-2 0,0 3 0,0 3 0,0 3 0,0 4 0,0 8 0,0 7 0,0 4 0,0-2 0,2-11 0,2-13 0,0-12 0,8-18 0,-1 4 0,5-8 0,-1 13 0,2 0 0,4 3 0,12 0 0,11 1 0,13 2 0,9 0 0,-1 0 0,-3 0 0,-9 0 0,-8 0 0,-1 0 0,2 0 0,3 0 0,6 0 0,3 0 0,0 0 0,0 0 0,2 0 0,1 0 0,3 0 0,-2 0 0,-5 0 0,-5 0 0,-3 0 0,0 0 0,1 0 0,7 2 0,9 4 0,4 2 0,3 3 0,-5-1 0,0 1 0,-5 1 0,-5 1 0,3 0 0,-2-1 0,8-2 0,7-3 0,2-3 0,3-2 0,0-2 0,-1 0 0,3 0 0,4 0 0,3 0 0,2 0 0,-4-1 0,-10-2 0,-16-1 0,-14 1 0,-11 1 0,-1 2 0,2 0 0,8-3 0,8-1 0,3 0 0,2 0 0,-5 0 0,-4 1 0,-8-1 0,-9 2 0,-11 1 0,-6-1 0,-1-1 0,8-2 0,18-2 0,10-6 0,2-3 0,-6 3 0,-17 3 0,-8 5 0,-4 1 0,-2-3 0,2-1 0,-2 0 0,-5 3 0,-32 2 0,-8 2 0,-45 1 0,-17 0 0,31 0 0,-3 0 0,-1-1 0,0-1 0,5 0 0,2 0 0,-39-2 0,24 0 0,7 4 0,8 0 0,13 0 0,12 0 0,0 3 0,-9 3 0,-13 4 0,-6 2 0,10-2 0,16-4 0,12-3 0,-4-3 0,-18 3 0,-23 1 0,-12 0 0,-1 0 0,9-4 0,6 0 0,1 0 0,4 0 0,1 0 0,4 0 0,4 0 0,1 0 0,-5 0 0,-10 0 0,-11 0 0,-1 0 0,7 0 0,11 0 0,8 0 0,6 0 0,7 0 0,11 0 0,12 0 0,6-3 0,7-3 0,13-6 0,45-14 0,38-7 0,-34 15 0,2 0 0,3 1 0,-1 0 0,-7 4 0,-2 1 0,-3 1 0,-1-1 0,44-11 0,-11 4 0,-21 3 0,-16 6 0,-17 5 0,-6 3 0,-4 2 0,-2 0 0,0 0 0,5 0 0,8 0 0,5 0 0,3 0 0,-5 0 0,-5 0 0,-1 0 0,1 0 0,6 0 0,1 0 0,-6 0 0,-7 0 0,-5 0 0,8 0 0,10 0 0,3 0 0,-1 0 0,-10 0 0,-14 0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9:16.381"/>
    </inkml:context>
    <inkml:brush xml:id="br0">
      <inkml:brushProperty name="width" value="0.35" units="cm"/>
      <inkml:brushProperty name="height" value="0.35" units="cm"/>
      <inkml:brushProperty name="color" value="#FFFFFF"/>
    </inkml:brush>
  </inkml:definitions>
  <inkml:trace contextRef="#ctx0" brushRef="#br0">354 405 24575,'54'0'0,"1"0"0,10 0 0,4 0 0,15 0 0,2 0 0,2 0 0,1 0 0,1 0 0,-1 0 0,-4 0 0,0 0 0,6 0 0,0 0 0,-2 0 0,-1 0 0,-4 0 0,-3 0 0,-11 1 0,-4 1 0,-13 0 0,-1 0 0,46 2 0,-6 3 0,-6-3 0,-6 0 0,-9-1 0,-9-3 0,-6 0 0,-3 0 0,-1 0 0,-3 0 0,-3 0 0,-5 0 0,-7 0 0,-7 0 0,-5 0 0,0 0 0,10 0 0,12 0 0,6 0 0,0 0 0,-4 0 0,-5 0 0,0 0 0,-4 0 0,1 0 0,-4 0 0,-1 0 0,2 0 0,3 0 0,7 0 0,8 0 0,3 0 0,-3 0 0,-3 0 0,-9 0 0,-1 0 0,-5 0 0,-2 0 0,0 0 0,-4 0 0,2 0 0,3 0 0,5 0 0,9 0 0,1 2 0,-4 1 0,-7 2 0,-8 2 0,-5 0 0,-3-1 0,0-2 0,0-1 0,0 2 0,-2 0 0,-4 0 0,-5 2 0,-2 0 0,1 6 0,4 11 0,1 5 0,-3 2 0,-7-6 0,-5-10 0,0-5 0,0-2 0,0 0 0,0 4 0,0 0 0,0 1 0,-3-5 0,-10 0 0,-12 0 0,-19 2 0,-16 3 0,-12 1 0,-1 0 0,1-2 0,4-2 0,-5-2 0,-9 0 0,-2-2 0,5-2 0,10-2 0,9-2 0,6 0 0,1 0 0,4 0 0,4 0 0,1 0 0,2 0 0,-3 0 0,-4 0 0,-5 0 0,-8 0 0,-5 0 0,-4 0 0,4 0 0,0 3 0,1 4 0,-7 1 0,-5 1 0,0 0 0,1-2 0,5-1 0,7-4 0,5 1 0,5 1 0,6 1 0,4 1 0,4-4 0,3 1 0,-3 0 0,-5 0 0,-8 2 0,-8 0 0,-5 2 0,-3 0 0,5-1 0,7-1 0,8-1 0,1-1 0,-5 0 0,-8 1 0,-10 0 0,-5 3 0,-2 0 0,3-2 0,4 2 0,5-1 0,5 0 0,8-1 0,10-2 0,1-3 0,-2 0 0,-2 0 0,-8 0 0,-2 0 0,-2 0 0,-2-2 0,4-4 0,5-3 0,10-3 0,13 0 0,11 3 0,9 1 0,4-1 0,2 0 0,0-2 0,-2 1 0,0 0 0,2-2 0,0-2 0,3 0 0,0 1 0,1 5 0,12-3 0,5 0 0,12-3 0,-1 0 0,1 3 0,-3-1 0,10-2 0,11-6 0,23-4 0,16-3 0,-1 4 0,-5 7 0,-10 5 0,-4 7 0,6 1 0,0 3 0,-1 0 0,-3 0 0,-1 0 0,0 0 0,13 0 0,12 0 0,-41 0 0,2 0 0,6 0 0,1 0 0,2 0 0,2 0 0,1 0 0,2 0 0,2 0 0,2 0 0,2 0 0,1-2 0,3-1 0,3-1 0,4-2 0,1-2 0,2-1 0,0 0 0,1-1 0,-2 0 0,-3-1 0,-1 0 0,-5 0 0,-1 1 0,-8-1 0,-2 0 0,-5 0 0,-3 1 0,-4 2 0,-1 0 0,39-6 0,-5 2 0,-8 1 0,-10 0 0,-5 1 0,-11-1 0,-9 0 0,-3 0 0,-1-2 0,3 0 0,2 0 0,1-3 0,-3 0 0,-8 1 0,-4 2 0,-9 4 0,-8 2 0,-3 1 0,-4 1 0,-33-2 0,0-3 0,-43-4 0,-10-7 0,17 7 0,-4-1 0,-8-1 0,-1 1 0,-2-1 0,0 2 0,5 3 0,3 2 0,17 4 0,2 1 0,-34-3 0,12 3 0,8-2 0,-2 0 0,-3 3 0,-2-3 0,0 3 0,2-4 0,4 1 0,1 2 0,1 0 0,3 0 0,1 1 0,-1-1 0,-9 2 0,-11 2 0,-8 0 0,-2 0 0,2 0 0,1 0 0,-1 0 0,0 0 0,0 0 0,5 0 0,1 0 0,-1 0 0,1 0 0,-1 0 0,3 2 0,0 4 0,3 2 0,3 2 0,0-1 0,2 1 0,-1 4 0,-4 4 0,-12 4 0,39-9 0,-1 0 0,-2-2 0,0-2 0,-45 6 0,20-9 0,23-6 0,17 0 0,4 0 0,-8 0 0,-13 0 0,-12 0 0,3 0 0,13 0 0,15 0 0,15 0 0,8 2 0,19 13 0,-6-9 0,11 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9:47.200"/>
    </inkml:context>
    <inkml:brush xml:id="br0">
      <inkml:brushProperty name="width" value="0.35" units="cm"/>
      <inkml:brushProperty name="height" value="0.35" units="cm"/>
      <inkml:brushProperty name="color" value="#FFFFFF"/>
    </inkml:brush>
  </inkml:definitions>
  <inkml:trace contextRef="#ctx0" brushRef="#br0">4341 122 24575,'-74'0'0,"8"0"0,13 0 0,14 0 0,1 0 0,-44 0 0,24 0 0,-5 0 0,-10 0 0,-2 0 0,0 0 0,2 0 0,16 0 0,3 0 0,-45 0 0,8-4 0,4 0 0,5-3 0,15 0 0,17 3 0,14-1 0,9 2 0,-9 0 0,-16 1 0,-8 0 0,0-2 0,13 0 0,20 2 0,9 2 0,0 0 0,-8 0 0,-14 0 0,-13 0 0,2 0 0,7 0 0,13 0 0,3 0 0,-10 0 0,-18-1 0,-12-1 0,5-2 0,14 1 0,19 0 0,6 3 0,-11 0 0,-24 0 0,-23 0 0,-14 0 0,3 0 0,14-3 0,8-1 0,4 0 0,0-2 0,2 2 0,12-2 0,14 1 0,14 2 0,6 2 0,-12 1 0,-15 0 0,-29 0 0,-11 0 0,7 0 0,17 0 0,22-2 0,6-1 0,-1 0 0,-5 1 0,-1-1 0,0 0 0,4 0 0,8 0 0,9 3 0,6 0 0,3 0 0,-1 0 0,-9 1 0,-5 2 0,-5 3 0,6 2 0,9 2 0,8-1 0,6 0 0,2 0 0,0 0 0,0 0 0,0 4 0,0-3 0,0 3 0,0-3 0,0 3 0,0 3 0,0 3 0,2 1 0,0-3 0,2-4 0,1-2 0,-3-2 0,1 1 0,-3 2 0,0 5 0,0 3 0,0 2 0,0-2 0,0-2 0,0-3 0,1-1 0,2 5 0,1 0 0,3-2 0,0-4 0,-1-4 0,1-3 0,-3 4 0,3 1 0,0 5 0,-3 0 0,-5-3 0,-4-5 0,-21-7 0,-7-4 0,-11-4 0,2-3 0,11-1 0,12 0 0,6 3 0,5-1 0,3 0 0,-1 1 0,1-1 0,-7 1 0,-8-2 0,-8-3 0,-1 0 0,5 2 0,11 3 0,11 4 0,23 4 0,-3 4 0,16 4 0,-13 4 0,1 4 0,3 4 0,2 6 0,-1 1 0,1 3 0,-4-1 0,-4-3 0,-4-2 0,-6-4 0,-2-5 0,0-7 0,1-3 0,4 1 0,7 5 0,5 3 0,2 1 0,-2-1 0,-6-5 0,-4-2 0,-1-1 0,2-2 0,3 2 0,4-1 0,-1 0 0,1 0 0,3-2 0,1-1 0,0-2 0,-3 0 0,-6 0 0,-1 0 0,0 0 0,6 0 0,11 0 0,5 0 0,3-1 0,-2-1 0,-6-1 0,-3-2 0,-1 0 0,0 2 0,4 0 0,-2 1 0,1 2 0,5 0 0,4 0 0,8 0 0,4 0 0,2 0 0,-1 0 0,0 0 0,-5 0 0,-5 0 0,1 0 0,-3 0 0,0 0 0,-2-3 0,1 0 0,1-1 0,5 2 0,6 2 0,1 0 0,3 0 0,-2 0 0,1 0 0,6 0 0,9 0 0,10 0 0,12 0 0,5 0 0,-1 0 0,-4 0 0,-11 0 0,-8 0 0,-4 0 0,-5 0 0,-6 0 0,-2 0 0,-5 0 0,-2 0 0,-5 0 0,-4 0 0,-4 0 0,-1 0 0,-2 0 0,0 0 0,1 0 0,1 0 0,2 0 0,-3 0 0,-5 0 0,-4 0 0,-7 0 0,0 0 0,1 0 0,7 0 0,8 0 0,2 0 0,-1 0 0,-9 0 0,-6 0 0,-2 0 0,3 0 0,2-3 0,0 1 0,-4-1 0,-2 0 0,11 0 0,17-5 0,11-2 0,-1-1 0,-14 4 0,-15 3 0,-11 1 0,-6-1 0,-5-2 0,1-3 0,-4-1 0,2 1 0,-4-1 0,0-1 0,0-3 0,0-1 0,0 2 0,0-6 0,0-14 0,0-13 0,0-14 0,0-2 0,0 10 0,0 13 0,-2 16 0,-1 13 0,-6 6 0,-3 2 0,-4 2 0,-11-1 0,-5 2 0,-10 2 0,-4 3 0,1 0 0,-3-1 0,-6-3 0,-8-2 0,2 0 0,6 0 0,14 0 0,13 0 0,-3 0 0,-2 0 0,-9 0 0,1 0 0,9 0 0,8 0 0,7 0 0,-3 0 0,-9 0 0,-12 0 0,-5 0 0,2 1 0,4 3 0,-2 3 0,-8 6 0,-8 2 0,-7 2 0,-2 1 0,-2-1 0,-3 2 0,3-4 0,1-1 0,4-2 0,4-3 0,-3 1 0,1-1 0,4-1 0,10 0 0,14-3 0,7-2 0,-3 2 0,-9-1 0,-13-1 0,-6 3 0,2-3 0,6 1 0,4-2 0,0 1 0,-4 0 0,-1 1 0,5-1 0,4-1 0,-5 3 0,-13 5 0,-15 0 0,-9 3 0,2-1 0,10-2 0,10-1 0,5-5 0,4-2 0,3-2 0,6 0 0,5 0 0,4 0 0,-3 0 0,-5 0 0,-3 0 0,-3 0 0,1 0 0,4 0 0,7-3 0,9 0 0,6 0 0,2 1 0,-3 2 0,-6-2 0,-1-1 0,6-3 0,9-1 0,9 0 0,4-1 0,1-6 0,0 3 0,0-3 0,0 5 0,0-1 0,0-1 0,3 0 0,3 1 0,5-1 0,6 4 0,2 2 0,6 2 0,5 3 0,5 0 0,6 0 0,-1 0 0,-3 0 0,-4 0 0,0 0 0,1 0 0,8 0 0,2 0 0,2 0 0,3 0 0,-4 0 0,2 0 0,-2 0 0,0 0 0,0 0 0,0 0 0,4 0 0,3 0 0,2 1 0,-5 2 0,-9 0 0,-12 0 0,-7-1 0,-6-2 0,-3 0 0,-1 0 0,1-2 0,-1 0 0,-1-3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9:49.297"/>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40:02.380"/>
    </inkml:context>
    <inkml:brush xml:id="br0">
      <inkml:brushProperty name="width" value="0.35" units="cm"/>
      <inkml:brushProperty name="height" value="0.35" units="cm"/>
      <inkml:brushProperty name="color" value="#FFFFFF"/>
    </inkml:brush>
  </inkml:definitions>
  <inkml:trace contextRef="#ctx0" brushRef="#br0">352 184 24575,'82'0'0,"-1"0"0,9 0 0,8 0 0,-1 0 0,-3 0 0,-14 0 0,-13 0 0,-6 0 0,-4 0 0,-4 0 0,-4 0 0,-4 0 0,-4 0 0,-6 0 0,-2 0 0,0 0 0,1-3 0,0 0 0,-1 0 0,-1 0 0,3 0 0,3 0 0,5-2 0,8-3 0,3-2 0,8-3 0,9-1 0,3-3 0,8-1 0,3-1 0,-4 2 0,-8 3 0,-12 2 0,-11 4 0,-11 1 0,-6 4 0,-7 2 0,0 1 0,7 0 0,9 0 0,7 0 0,3 0 0,-2 0 0,-2 0 0,0 0 0,-2 0 0,-4 0 0,-8 0 0,-7 0 0,-1 1 0,12 2 0,10 6 0,11 5 0,3 5 0,-4-1 0,-3 0 0,-3-2 0,-3-3 0,-6-1 0,-11-5 0,-9-3 0,-8 0 0,-2-2 0,-1 1 0,0-1 0,3-2 0,1 0 0,4 0 0,0 0 0,-4 1 0,-3 2 0,-3-1 0,0 1 0,5-3 0,1 0 0,0 0 0,0 0 0,-1 0 0,3 0 0,3 0 0,0 0 0,1 0 0,-3 0 0,-2 0 0,-3 0 0,-3 0 0,1 0 0,1 5 0,11 7 0,11 7 0,6 3 0,-1-4 0,-12-5 0,-10-4 0,-7-1 0,-1 2 0,4 2 0,3 1 0,1 1 0,1-1 0,1-1 0,-2-2 0,-6-1 0,-7-1 0,-10 2 0,-3 0 0,-8 4 0,-1 1 0,1 1 0,-3-1 0,-3-3 0,-5 2 0,-4 1 0,0-2 0,5-2 0,4-7 0,-6 1 0,-7-1 0,-7-1 0,-2 3 0,7-3 0,12 0 0,8 0 0,4-3 0,-3 0 0,-8 0 0,-5 0 0,2 0 0,5 0 0,8 0 0,0 3 0,-9-1 0,-6 4 0,-4-1 0,5 0 0,8 0 0,4-3 0,0 1 0,-6 0 0,-2 0 0,-5 0 0,4-1 0,4 0 0,13 1 0,49 11 0,6 2 0,48 13 0,-14 2 0,-5-3 0,-7-6 0,-22-9 0,-11-4 0,-12-3 0,-9-3 0,-1-1 0,3-2 0,2 0 0,8 0 0,-2 0 0,-2-1 0,-5 0 0,-4-3 0,2-4 0,5-4 0,-3-6 0,-6-1 0,4-15 0,18-34 0,14-9 0,0 5 0,-19 27 0,-33 38 0,-15 5 0,-15 2 0,-14 0 0,-15 0 0,-20 0 0,-10 0 0,-6 0 0,48 0 0,0 0 0,-2 0 0,0 0 0,-2 0 0,-2 0 0,-2 0 0,-1 0 0,3 0 0,1 0 0,-35 0 0,26 0 0,29 0 0,18 0 0,4 0 0,-2 0 0,-3 0 0,0 0 0,4 0 0,-1 0 0,-7 0 0,-12 0 0,-8 0 0,1 0 0,8 0 0,0 0 0,-13 0 0,-16 0 0,-8 3 0,6 3 0,20 1 0,9 1 0,-3-3 0,-19-2 0,-28 0 0,-8 0 0,3 1 0,21 0 0,14-1 0,-2-3 0,-14 0 0,-12 0 0,0 0 0,17 0 0,22 0 0,8 0 0,-4 0 0,-14 0 0,-11-3 0,-6-5 0,5 0 0,-3 1 0,-11 4 0,30 3 0,-3 0 0,-8 0 0,-2 0 0,0 0 0,2 0 0,6 0 0,4 0 0,-19 0 0,27 0 0,13 0 0,-6-3 0,-11-4 0,-10-5 0,1 0 0,14 0 0,15 4 0,14 2 0,6-1 0,-2 0 0,-4-4 0,-13-9 0,-15-11 0,-2-6 0,6 2 0,18 15 0,16 15 0,23 27 0,0 7 0,15 22 0,-7-2 0,-2 0 0,-3-9 0,-8-11 0,-7-10 0,-5-6 0,-2-2 0,0 0 0,0 1 0,0-1 0,0 1 0,0-3 0,2 0 0,6 4 0,5 1 0,7 3 0,2 0 0,-1-2 0,1-3 0,3-2 0,5-3 0,5 1 0,9-2 0,4-3 0,3 3 0,2-3 0,0 1 0,0 1 0,-1-1 0,-3-1 0,-1 2 0,1-1 0,0 2 0,7 3 0,2-2 0,0 3 0,-2 0 0,-6-1 0,-5 1 0,-4-1 0,-1-1 0,1 2 0,2-1 0,2 0 0,2-1 0,6-1 0,3 2 0,7-3 0,3-2 0,-3-1 0,-1-3 0,-6 0 0,-4 0 0,5 0 0,1 0 0,-1 0 0,0 0 0,-8 0 0,-4 0 0,0 0 0,1 0 0,8 0 0,4 0 0,-3 0 0,-8 0 0,-11 0 0,-9 0 0,-2 0 0,11 0 0,14 0 0,13 0 0,4 0 0,-9 0 0,-6-3 0,-7-1 0,-3 1 0,-3 0 0,-8 3 0,-8 0 0,-8-2 0,-2-1 0,3 0 0,3-2 0,1 0 0,-1 0 0,0-2 0,0 2 0,-1 0 0,-3 0 0,-2-1 0,1-2 0,0 2 0,-4 0 0,-3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7:39.798"/>
    </inkml:context>
    <inkml:brush xml:id="br0">
      <inkml:brushProperty name="width" value="0.05" units="cm"/>
      <inkml:brushProperty name="height" value="0.05" units="cm"/>
      <inkml:brushProperty name="color" value="#FFFFFF"/>
    </inkml:brush>
  </inkml:definitions>
  <inkml:trace contextRef="#ctx0" brushRef="#br0">53 0 24575,'0'49'0,"0"-19"0,0 18 0,3-25 0,4-2 0,7 0 0,3 1 0,-3-3 0,-4-4 0,-4-2 0,1 10 0,4 21 0,3 18 0,-2 11 0,-1-9 0,-4-17 0,-4-18 0,-2-13 0,-5-11 0,-3-6 0,-7-9 0,-4-14 0,-3-21 0,2-22 0,7-16 0,6-9 0,4 8 0,2 13 0,5 15 0,6 17 0,6 14 0,-1 12 0,-12 24 0,-19 25 0,-16 19 0,-5 3 0,5-11 0,13-18 0,9-12 0,15-6 0,30-3 0,41 1 0,-22-3 0,4 0 0,3 2 0,-2 0 0,17 2 0,-30-1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7:40.649"/>
    </inkml:context>
    <inkml:brush xml:id="br0">
      <inkml:brushProperty name="width" value="0.05" units="cm"/>
      <inkml:brushProperty name="height" value="0.05" units="cm"/>
      <inkml:brushProperty name="color" value="#FFFFFF"/>
    </inkml:brush>
  </inkml:definitions>
  <inkml:trace contextRef="#ctx0" brushRef="#br0">160 0 24575,'-13'0'0,"-20"0"0,-14 0 0,3 0 0,22 0 0,37 0 0,26 0 0,18 0 0,6 0 0,-17 3 0,-13 3 0,-14 3 0,-11 3 0,-7-1 0,-3 0 0,1 3 0,-1-8 0,0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8:31.914"/>
    </inkml:context>
    <inkml:brush xml:id="br0">
      <inkml:brushProperty name="width" value="0.35" units="cm"/>
      <inkml:brushProperty name="height" value="0.35" units="cm"/>
      <inkml:brushProperty name="color" value="#FFFFFF"/>
    </inkml:brush>
  </inkml:definitions>
  <inkml:trace contextRef="#ctx0" brushRef="#br0">346 333 24575,'73'0'0,"14"0"0,4 0 0,-14 0 0,-17 0 0,-29 0 0,-9 0 0,0 0 0,0 0 0,0 0 0,-1 0 0,-2 0 0,2 0 0,2 0 0,1 0 0,2 0 0,-7 0 0,-2-5 0,-1-2 0,4 0 0,5 1 0,0 6 0,-2-2 0,-5-2 0,11-2 0,15-5 0,8-2 0,1 2 0,-12 1 0,-15 6 0,-6 1 0,0-3 0,5-1 0,8 0 0,0 0 0,2 2 0,0 1 0,5-2 0,6 1 0,4 1 0,-3 0 0,-2 4 0,-4 0 0,-3 0 0,7 0 0,3-3 0,11 0 0,8-1 0,1 1 0,0 3 0,-5 0 0,-4 0 0,-6 0 0,-13 0 0,-7 0 0,-4 0 0,0 0 0,3-2 0,10-1 0,4 0 0,0 0 0,0 3 0,-5 0 0,-4 0 0,1 0 0,4-2 0,-4-1 0,9 0 0,5 1 0,6-1 0,5-2 0,-8-2 0,-8 1 0,-8 1 0,-2 2 0,12-1 0,6-1 0,-3 1 0,-6 1 0,-12 0 0,-5 3 0,6 0 0,7 0 0,1 0 0,-1 0 0,0 0 0,-4 0 0,4 0 0,6 0 0,-2 0 0,1 0 0,-7 0 0,-8 0 0,-5-2 0,-7-1 0,-5 0 0,-1 1 0,-1 2 0,3 0 0,2 0 0,-3 1 0,-6 3 0,-5 7 0,0 10 0,5 19 0,4 6 0,0 0 0,-5-11 0,-5-16 0,-3-6 0,0-4 0,0 1 0,2-2 0,1 5 0,1-1 0,3 3 0,-1-2 0,0-5 0,-2-1 0,8 2 0,-4-1 0,7 4 0,-6-2 0,-3 1 0,-3 2 0,-4 9 0,-2 4 0,-1-3 0,-2-4 0,2-10 0,-3-5 0,-5 0 0,1-1 0,-6 3 0,1 5 0,-1 0 0,1-1 0,2-4 0,3-2 0,2 1 0,-3 2 0,-1 0 0,-1 0 0,-3-1 0,2 0 0,1-1 0,-2 0 0,-4 2 0,-9 3 0,-6 1 0,-2-2 0,4-1 0,7-3 0,5-2 0,2-2 0,-4 2 0,-3 1 0,2-1 0,5 0 0,3-3 0,-4 0 0,-7 3 0,-3 0 0,4-1 0,-1 0 0,-2-2 0,-12 4 0,-15 2 0,-1 1 0,-4 0 0,3-2 0,10-1 0,-2 0 0,3-1 0,5 0 0,-8 1 0,2-1 0,1-1 0,-6-2 0,-1 0 0,-7 0 0,-3 3 0,3 0 0,-6 1 0,-4 1 0,-10 0 0,-1 2 0,7-1 0,3 1 0,11-2 0,2-1 0,0 2 0,5-2 0,-4 3 0,0 0 0,8-3 0,5-1 0,5-3 0,1 0 0,0 0 0,-7 0 0,-1 0 0,2 0 0,-6 0 0,-1 0 0,1 0 0,-9 0 0,0 0 0,-7 0 0,-16 0 0,-10 0 0,42 0 0,-1 0 0,0 0 0,1 0 0,-47 0 0,4-3 0,2-4 0,1-5 0,8 1 0,14 3 0,18 2 0,6 2 0,0-3 0,-1-1 0,2-1 0,15 2 0,12 1 0,8 0 0,7 1 0,26-5 0,-5 4 0,24-5 0,-7 2 0,12 0 0,11 0 0,17 2 0,14-1 0,-40 1 0,1-2 0,3 0 0,0-2 0,-2 0 0,-2-1 0,40-8 0,-22 7 0,-23 6 0,-7 1 0,-2 0 0,2 0 0,3 0 0,0 3 0,1 0 0,14-1 0,22-4 0,-30 2 0,3-1 0,7-1 0,1 1 0,-1 0 0,-1 2 0,42-3 0,-27 4 0,-20 0 0,-6 1 0,1 0 0,21-3 0,9 0 0,-6-1 0,-8-1 0,-11 3 0,3 2 0,9 2 0,12 1 0,-5-3 0,-10 0 0,-2-4 0,-3 0 0,7 0 0,20-4 0,14-3 0,-35 4 0,2-2 0,6-1 0,2-2 0,2 0 0,-1 1 0,-4 1 0,-2 2 0,-10 3 0,-4 2 0,27 0 0,-31 5 0,-15 1 0,-8 0 0,0 0 0,-1 0 0,-5 0 0,1 0 0,1 0 0,2 0 0,1 0 0,-4 0 0,-6 0 0,-6 0 0,-38-6 0,6 1 0,-43-12 0,-12-9 0,13 4 0,-7-2 0,-9-3 0,-2 1 0,0-1 0,0 2 0,5 3 0,1 3 0,9 5 0,-1 2 0,-8 0 0,-3 2 0,-3 1 0,0 3 0,7 1 0,3 0 0,12 3 0,5 1 0,-30 1 0,7 0 0,-16 0 0,41 0 0,-2 0 0,1 0 0,2 0 0,-36 0 0,31 0 0,21 0 0,3 3 0,-14 1 0,-24 5 0,-18 4 0,1-1 0,15 1 0,18-5 0,5-1 0,-11 3 0,-6 1 0,2 3 0,8-4 0,18-2 0,9-2 0,8-2 0,3 2 0,-6 1 0,-2 1 0,-1 0 0,6-1 0,-2-1 0,-6 3 0,-12 2 0,-19 3 0,-3 3 0,2-2 0,16-3 0,18-4 0,2-3 0,-6 2 0,-3 0 0,0-1 0,7 0 0,10-3 0,4 2 0,-1 0 0,-5 0 0,-9 3 0,-8 0 0,3 3 0,6-3 0,9-1 0,7 0 0,2-3 0,2 3 0,-6 0 0,-7 1 0,-6 3 0,1-2 0,9-2 0,10-5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8:33.780"/>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8:34.497"/>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38:35.146"/>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40:18.399"/>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40:18.963"/>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609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18" Type="http://schemas.openxmlformats.org/officeDocument/2006/relationships/customXml" Target="../ink/ink9.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5.xml"/><Relationship Id="rId1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7.xm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s>
</file>

<file path=ppt/slides/_rels/slide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customXml" Target="../ink/ink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customXml" Target="../ink/ink1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customXml" Target="../ink/ink1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customXml" Target="../ink/ink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82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Real-Time Object Detection with SSD and MobileNetV3</a:t>
            </a:r>
            <a:endParaRPr lang="en-US" sz="4450" dirty="0"/>
          </a:p>
        </p:txBody>
      </p:sp>
      <p:sp>
        <p:nvSpPr>
          <p:cNvPr id="4" name="Text 1"/>
          <p:cNvSpPr/>
          <p:nvPr/>
        </p:nvSpPr>
        <p:spPr>
          <a:xfrm>
            <a:off x="6280190" y="3215997"/>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This presentation explores a high-speed, accurate object detection system leveraging the SSD (Single Shot Multibox Detector) architecture combined with the lightweight MobileNetV3 backbone. Trained on the extensive COCO dataset, this system excels at detecting and localizing multiple objects in real time. Its balance of speed and precision makes it ideal for various applications ranging from mobile vision to surveillance, bringing cutting-edge AI capabilities to resource-limited devices.</a:t>
            </a:r>
            <a:endParaRPr lang="en-US" sz="1750" dirty="0"/>
          </a:p>
        </p:txBody>
      </p:sp>
      <p:sp>
        <p:nvSpPr>
          <p:cNvPr id="5" name="Shape 2"/>
          <p:cNvSpPr/>
          <p:nvPr/>
        </p:nvSpPr>
        <p:spPr>
          <a:xfrm>
            <a:off x="6280190" y="6391275"/>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6756439" y="6374368"/>
            <a:ext cx="5657234" cy="1439596"/>
          </a:xfrm>
          <a:prstGeom prst="rect">
            <a:avLst/>
          </a:prstGeom>
          <a:noFill/>
          <a:ln/>
        </p:spPr>
        <p:txBody>
          <a:bodyPr wrap="none" lIns="0" tIns="0" rIns="0" bIns="0" rtlCol="0" anchor="t"/>
          <a:lstStyle/>
          <a:p>
            <a:pPr marL="0" indent="0" algn="l">
              <a:lnSpc>
                <a:spcPts val="3100"/>
              </a:lnSpc>
              <a:buNone/>
            </a:pPr>
            <a:r>
              <a:rPr lang="en-US" sz="2200" dirty="0"/>
              <a:t>Maddula Venkata Sritej - E22CSEU0354</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BC98485-A89E-7A01-04C4-57B38B942A74}"/>
                  </a:ext>
                </a:extLst>
              </p14:cNvPr>
              <p14:cNvContentPartPr/>
              <p14:nvPr/>
            </p14:nvContentPartPr>
            <p14:xfrm>
              <a:off x="12857935" y="7869905"/>
              <a:ext cx="1618920" cy="198720"/>
            </p14:xfrm>
          </p:contentPart>
        </mc:Choice>
        <mc:Fallback>
          <p:pic>
            <p:nvPicPr>
              <p:cNvPr id="9" name="Ink 8">
                <a:extLst>
                  <a:ext uri="{FF2B5EF4-FFF2-40B4-BE49-F238E27FC236}">
                    <a16:creationId xmlns:a16="http://schemas.microsoft.com/office/drawing/2014/main" id="{BBC98485-A89E-7A01-04C4-57B38B942A74}"/>
                  </a:ext>
                </a:extLst>
              </p:cNvPr>
              <p:cNvPicPr/>
              <p:nvPr/>
            </p:nvPicPr>
            <p:blipFill>
              <a:blip r:embed="rId5"/>
              <a:stretch>
                <a:fillRect/>
              </a:stretch>
            </p:blipFill>
            <p:spPr>
              <a:xfrm>
                <a:off x="12804295" y="7762265"/>
                <a:ext cx="1726560" cy="414360"/>
              </a:xfrm>
              <a:prstGeom prst="rect">
                <a:avLst/>
              </a:prstGeom>
            </p:spPr>
          </p:pic>
        </mc:Fallback>
      </mc:AlternateContent>
      <p:grpSp>
        <p:nvGrpSpPr>
          <p:cNvPr id="22" name="Group 21">
            <a:extLst>
              <a:ext uri="{FF2B5EF4-FFF2-40B4-BE49-F238E27FC236}">
                <a16:creationId xmlns:a16="http://schemas.microsoft.com/office/drawing/2014/main" id="{D928C135-D9D4-69CD-0EB6-11880E741D14}"/>
              </a:ext>
            </a:extLst>
          </p:cNvPr>
          <p:cNvGrpSpPr/>
          <p:nvPr/>
        </p:nvGrpSpPr>
        <p:grpSpPr>
          <a:xfrm>
            <a:off x="12826615" y="7780625"/>
            <a:ext cx="1708200" cy="326160"/>
            <a:chOff x="12826615" y="7780625"/>
            <a:chExt cx="1708200" cy="32616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EC9684A-B98D-6AA9-A07B-0283D4B507FB}"/>
                    </a:ext>
                  </a:extLst>
                </p14:cNvPr>
                <p14:cNvContentPartPr/>
                <p14:nvPr/>
              </p14:nvContentPartPr>
              <p14:xfrm>
                <a:off x="12934255" y="7877825"/>
                <a:ext cx="172800" cy="225000"/>
              </p14:xfrm>
            </p:contentPart>
          </mc:Choice>
          <mc:Fallback>
            <p:pic>
              <p:nvPicPr>
                <p:cNvPr id="6" name="Ink 5">
                  <a:extLst>
                    <a:ext uri="{FF2B5EF4-FFF2-40B4-BE49-F238E27FC236}">
                      <a16:creationId xmlns:a16="http://schemas.microsoft.com/office/drawing/2014/main" id="{5EC9684A-B98D-6AA9-A07B-0283D4B507FB}"/>
                    </a:ext>
                  </a:extLst>
                </p:cNvPr>
                <p:cNvPicPr/>
                <p:nvPr/>
              </p:nvPicPr>
              <p:blipFill>
                <a:blip r:embed="rId7"/>
                <a:stretch>
                  <a:fillRect/>
                </a:stretch>
              </p:blipFill>
              <p:spPr>
                <a:xfrm>
                  <a:off x="12925255" y="7868825"/>
                  <a:ext cx="1904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D06462BC-367D-D2BE-A66C-7B8BA3D31406}"/>
                    </a:ext>
                  </a:extLst>
                </p14:cNvPr>
                <p14:cNvContentPartPr/>
                <p14:nvPr/>
              </p14:nvContentPartPr>
              <p14:xfrm>
                <a:off x="13360855" y="7851185"/>
                <a:ext cx="107640" cy="29160"/>
              </p14:xfrm>
            </p:contentPart>
          </mc:Choice>
          <mc:Fallback>
            <p:pic>
              <p:nvPicPr>
                <p:cNvPr id="8" name="Ink 7">
                  <a:extLst>
                    <a:ext uri="{FF2B5EF4-FFF2-40B4-BE49-F238E27FC236}">
                      <a16:creationId xmlns:a16="http://schemas.microsoft.com/office/drawing/2014/main" id="{D06462BC-367D-D2BE-A66C-7B8BA3D31406}"/>
                    </a:ext>
                  </a:extLst>
                </p:cNvPr>
                <p:cNvPicPr/>
                <p:nvPr/>
              </p:nvPicPr>
              <p:blipFill>
                <a:blip r:embed="rId9"/>
                <a:stretch>
                  <a:fillRect/>
                </a:stretch>
              </p:blipFill>
              <p:spPr>
                <a:xfrm>
                  <a:off x="13352215" y="7842185"/>
                  <a:ext cx="125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F11990C0-94DA-4A95-B89D-2D7F571E8C20}"/>
                    </a:ext>
                  </a:extLst>
                </p14:cNvPr>
                <p14:cNvContentPartPr/>
                <p14:nvPr/>
              </p14:nvContentPartPr>
              <p14:xfrm>
                <a:off x="12826615" y="7780625"/>
                <a:ext cx="1590840" cy="326160"/>
              </p14:xfrm>
            </p:contentPart>
          </mc:Choice>
          <mc:Fallback>
            <p:pic>
              <p:nvPicPr>
                <p:cNvPr id="13" name="Ink 12">
                  <a:extLst>
                    <a:ext uri="{FF2B5EF4-FFF2-40B4-BE49-F238E27FC236}">
                      <a16:creationId xmlns:a16="http://schemas.microsoft.com/office/drawing/2014/main" id="{F11990C0-94DA-4A95-B89D-2D7F571E8C20}"/>
                    </a:ext>
                  </a:extLst>
                </p:cNvPr>
                <p:cNvPicPr/>
                <p:nvPr/>
              </p:nvPicPr>
              <p:blipFill>
                <a:blip r:embed="rId11"/>
                <a:stretch>
                  <a:fillRect/>
                </a:stretch>
              </p:blipFill>
              <p:spPr>
                <a:xfrm>
                  <a:off x="12763615" y="7717985"/>
                  <a:ext cx="17164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9ADF5C52-2EC2-CA6B-5975-0150A028F512}"/>
                    </a:ext>
                  </a:extLst>
                </p14:cNvPr>
                <p14:cNvContentPartPr/>
                <p14:nvPr/>
              </p14:nvContentPartPr>
              <p14:xfrm>
                <a:off x="14534455" y="7898345"/>
                <a:ext cx="360" cy="360"/>
              </p14:xfrm>
            </p:contentPart>
          </mc:Choice>
          <mc:Fallback>
            <p:pic>
              <p:nvPicPr>
                <p:cNvPr id="16" name="Ink 15">
                  <a:extLst>
                    <a:ext uri="{FF2B5EF4-FFF2-40B4-BE49-F238E27FC236}">
                      <a16:creationId xmlns:a16="http://schemas.microsoft.com/office/drawing/2014/main" id="{9ADF5C52-2EC2-CA6B-5975-0150A028F512}"/>
                    </a:ext>
                  </a:extLst>
                </p:cNvPr>
                <p:cNvPicPr/>
                <p:nvPr/>
              </p:nvPicPr>
              <p:blipFill>
                <a:blip r:embed="rId13"/>
                <a:stretch>
                  <a:fillRect/>
                </a:stretch>
              </p:blipFill>
              <p:spPr>
                <a:xfrm>
                  <a:off x="14471455" y="7835705"/>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0B2398B8-2FA4-69C9-4FC0-539EAD3C4FF3}"/>
                    </a:ext>
                  </a:extLst>
                </p14:cNvPr>
                <p14:cNvContentPartPr/>
                <p14:nvPr/>
              </p14:nvContentPartPr>
              <p14:xfrm>
                <a:off x="14534455" y="7994825"/>
                <a:ext cx="360" cy="360"/>
              </p14:xfrm>
            </p:contentPart>
          </mc:Choice>
          <mc:Fallback>
            <p:pic>
              <p:nvPicPr>
                <p:cNvPr id="19" name="Ink 18">
                  <a:extLst>
                    <a:ext uri="{FF2B5EF4-FFF2-40B4-BE49-F238E27FC236}">
                      <a16:creationId xmlns:a16="http://schemas.microsoft.com/office/drawing/2014/main" id="{0B2398B8-2FA4-69C9-4FC0-539EAD3C4FF3}"/>
                    </a:ext>
                  </a:extLst>
                </p:cNvPr>
                <p:cNvPicPr/>
                <p:nvPr/>
              </p:nvPicPr>
              <p:blipFill>
                <a:blip r:embed="rId13"/>
                <a:stretch>
                  <a:fillRect/>
                </a:stretch>
              </p:blipFill>
              <p:spPr>
                <a:xfrm>
                  <a:off x="14471455" y="7932185"/>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1CAE038D-11DA-2CD9-7F20-E65EAB32E862}"/>
                    </a:ext>
                  </a:extLst>
                </p14:cNvPr>
                <p14:cNvContentPartPr/>
                <p14:nvPr/>
              </p14:nvContentPartPr>
              <p14:xfrm>
                <a:off x="14511055" y="8010305"/>
                <a:ext cx="360" cy="360"/>
              </p14:xfrm>
            </p:contentPart>
          </mc:Choice>
          <mc:Fallback>
            <p:pic>
              <p:nvPicPr>
                <p:cNvPr id="20" name="Ink 19">
                  <a:extLst>
                    <a:ext uri="{FF2B5EF4-FFF2-40B4-BE49-F238E27FC236}">
                      <a16:creationId xmlns:a16="http://schemas.microsoft.com/office/drawing/2014/main" id="{1CAE038D-11DA-2CD9-7F20-E65EAB32E862}"/>
                    </a:ext>
                  </a:extLst>
                </p:cNvPr>
                <p:cNvPicPr/>
                <p:nvPr/>
              </p:nvPicPr>
              <p:blipFill>
                <a:blip r:embed="rId13"/>
                <a:stretch>
                  <a:fillRect/>
                </a:stretch>
              </p:blipFill>
              <p:spPr>
                <a:xfrm>
                  <a:off x="14448415" y="7947665"/>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1C1C41B1-5061-36B0-C1A0-4510F8C3ECDC}"/>
                  </a:ext>
                </a:extLst>
              </p14:cNvPr>
              <p14:cNvContentPartPr/>
              <p14:nvPr/>
            </p14:nvContentPartPr>
            <p14:xfrm>
              <a:off x="241015" y="5705"/>
              <a:ext cx="360" cy="360"/>
            </p14:xfrm>
          </p:contentPart>
        </mc:Choice>
        <mc:Fallback>
          <p:pic>
            <p:nvPicPr>
              <p:cNvPr id="23" name="Ink 22">
                <a:extLst>
                  <a:ext uri="{FF2B5EF4-FFF2-40B4-BE49-F238E27FC236}">
                    <a16:creationId xmlns:a16="http://schemas.microsoft.com/office/drawing/2014/main" id="{1C1C41B1-5061-36B0-C1A0-4510F8C3ECDC}"/>
                  </a:ext>
                </a:extLst>
              </p:cNvPr>
              <p:cNvPicPr/>
              <p:nvPr/>
            </p:nvPicPr>
            <p:blipFill>
              <a:blip r:embed="rId17"/>
              <a:stretch>
                <a:fillRect/>
              </a:stretch>
            </p:blipFill>
            <p:spPr>
              <a:xfrm>
                <a:off x="232015" y="-29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F95C80C9-5366-B593-8691-E64D50175264}"/>
                  </a:ext>
                </a:extLst>
              </p14:cNvPr>
              <p14:cNvContentPartPr/>
              <p14:nvPr/>
            </p14:nvContentPartPr>
            <p14:xfrm>
              <a:off x="-725225" y="136385"/>
              <a:ext cx="360" cy="360"/>
            </p14:xfrm>
          </p:contentPart>
        </mc:Choice>
        <mc:Fallback>
          <p:pic>
            <p:nvPicPr>
              <p:cNvPr id="24" name="Ink 23">
                <a:extLst>
                  <a:ext uri="{FF2B5EF4-FFF2-40B4-BE49-F238E27FC236}">
                    <a16:creationId xmlns:a16="http://schemas.microsoft.com/office/drawing/2014/main" id="{F95C80C9-5366-B593-8691-E64D50175264}"/>
                  </a:ext>
                </a:extLst>
              </p:cNvPr>
              <p:cNvPicPr/>
              <p:nvPr/>
            </p:nvPicPr>
            <p:blipFill>
              <a:blip r:embed="rId17"/>
              <a:stretch>
                <a:fillRect/>
              </a:stretch>
            </p:blipFill>
            <p:spPr>
              <a:xfrm>
                <a:off x="-734225" y="127745"/>
                <a:ext cx="18000" cy="180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8764905"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Introduction to Object Detection</a:t>
            </a:r>
            <a:endParaRPr lang="en-US" sz="4450" dirty="0"/>
          </a:p>
        </p:txBody>
      </p:sp>
      <p:sp>
        <p:nvSpPr>
          <p:cNvPr id="3" name="Text 1"/>
          <p:cNvSpPr/>
          <p:nvPr/>
        </p:nvSpPr>
        <p:spPr>
          <a:xfrm>
            <a:off x="793790" y="3271361"/>
            <a:ext cx="352567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Object Detection?</a:t>
            </a:r>
            <a:endParaRPr lang="en-US" sz="2200" dirty="0"/>
          </a:p>
        </p:txBody>
      </p:sp>
      <p:sp>
        <p:nvSpPr>
          <p:cNvPr id="4" name="Text 2"/>
          <p:cNvSpPr/>
          <p:nvPr/>
        </p:nvSpPr>
        <p:spPr>
          <a:xfrm>
            <a:off x="793790" y="385250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Object detection involves identifying and localizing objects within an image or video, combining classification and bounding box estimation. It goes beyond simple recognition, providing precise locations of multiple objects.</a:t>
            </a:r>
            <a:endParaRPr lang="en-US" sz="1750" dirty="0"/>
          </a:p>
        </p:txBody>
      </p:sp>
      <p:sp>
        <p:nvSpPr>
          <p:cNvPr id="5" name="Text 3"/>
          <p:cNvSpPr/>
          <p:nvPr/>
        </p:nvSpPr>
        <p:spPr>
          <a:xfrm>
            <a:off x="7599521" y="3271361"/>
            <a:ext cx="3504486"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Methods and Applications</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Traditional methods relied on handcrafted features and classifiers, but modern systems use deep learning for superior accuracy. Applications include autonomous driving, where timely detection is critical, surveillance systems ensuring safety, and robotics guiding intelligent navigation.</a:t>
            </a:r>
            <a:endParaRPr lang="en-US" sz="175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A88E51F-EC09-B298-A43D-2EE1353042A1}"/>
                  </a:ext>
                </a:extLst>
              </p14:cNvPr>
              <p14:cNvContentPartPr/>
              <p14:nvPr/>
            </p14:nvContentPartPr>
            <p14:xfrm>
              <a:off x="12896095" y="7761905"/>
              <a:ext cx="1538640" cy="390240"/>
            </p14:xfrm>
          </p:contentPart>
        </mc:Choice>
        <mc:Fallback>
          <p:pic>
            <p:nvPicPr>
              <p:cNvPr id="7" name="Ink 6">
                <a:extLst>
                  <a:ext uri="{FF2B5EF4-FFF2-40B4-BE49-F238E27FC236}">
                    <a16:creationId xmlns:a16="http://schemas.microsoft.com/office/drawing/2014/main" id="{8A88E51F-EC09-B298-A43D-2EE1353042A1}"/>
                  </a:ext>
                </a:extLst>
              </p:cNvPr>
              <p:cNvPicPr/>
              <p:nvPr/>
            </p:nvPicPr>
            <p:blipFill>
              <a:blip r:embed="rId4"/>
              <a:stretch>
                <a:fillRect/>
              </a:stretch>
            </p:blipFill>
            <p:spPr>
              <a:xfrm>
                <a:off x="12833455" y="7698905"/>
                <a:ext cx="1664280" cy="515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91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SSD Architecture: Single Shot Detection</a:t>
            </a:r>
            <a:endParaRPr lang="en-US" sz="4450" dirty="0"/>
          </a:p>
        </p:txBody>
      </p:sp>
      <p:sp>
        <p:nvSpPr>
          <p:cNvPr id="4" name="Shape 1"/>
          <p:cNvSpPr/>
          <p:nvPr/>
        </p:nvSpPr>
        <p:spPr>
          <a:xfrm>
            <a:off x="6280190" y="2746891"/>
            <a:ext cx="510302" cy="510302"/>
          </a:xfrm>
          <a:prstGeom prst="roundRect">
            <a:avLst>
              <a:gd name="adj" fmla="val 6667"/>
            </a:avLst>
          </a:prstGeom>
          <a:solidFill>
            <a:srgbClr val="EDEBE3"/>
          </a:solidFill>
          <a:ln/>
        </p:spPr>
        <p:txBody>
          <a:bodyPr/>
          <a:lstStyle/>
          <a:p>
            <a:endParaRPr lang="en-US"/>
          </a:p>
        </p:txBody>
      </p:sp>
      <p:sp>
        <p:nvSpPr>
          <p:cNvPr id="5" name="Text 2"/>
          <p:cNvSpPr/>
          <p:nvPr/>
        </p:nvSpPr>
        <p:spPr>
          <a:xfrm>
            <a:off x="7017306" y="2824758"/>
            <a:ext cx="285380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One-Stage Detection</a:t>
            </a:r>
            <a:endParaRPr lang="en-US" sz="2200" dirty="0"/>
          </a:p>
        </p:txBody>
      </p:sp>
      <p:sp>
        <p:nvSpPr>
          <p:cNvPr id="6" name="Text 3"/>
          <p:cNvSpPr/>
          <p:nvPr/>
        </p:nvSpPr>
        <p:spPr>
          <a:xfrm>
            <a:off x="7017306" y="3315176"/>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Processes image in a single pass, enabling faster detections compared to two-stage detectors.</a:t>
            </a:r>
            <a:endParaRPr lang="en-US" sz="1750" dirty="0"/>
          </a:p>
        </p:txBody>
      </p:sp>
      <p:sp>
        <p:nvSpPr>
          <p:cNvPr id="7" name="Shape 4"/>
          <p:cNvSpPr/>
          <p:nvPr/>
        </p:nvSpPr>
        <p:spPr>
          <a:xfrm>
            <a:off x="10200203" y="2746891"/>
            <a:ext cx="510302" cy="510302"/>
          </a:xfrm>
          <a:prstGeom prst="roundRect">
            <a:avLst>
              <a:gd name="adj" fmla="val 6667"/>
            </a:avLst>
          </a:prstGeom>
          <a:solidFill>
            <a:srgbClr val="EDEBE3"/>
          </a:solidFill>
          <a:ln/>
        </p:spPr>
        <p:txBody>
          <a:bodyPr/>
          <a:lstStyle/>
          <a:p>
            <a:endParaRPr lang="en-US"/>
          </a:p>
        </p:txBody>
      </p:sp>
      <p:sp>
        <p:nvSpPr>
          <p:cNvPr id="8" name="Text 5"/>
          <p:cNvSpPr/>
          <p:nvPr/>
        </p:nvSpPr>
        <p:spPr>
          <a:xfrm>
            <a:off x="10937319" y="2824758"/>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Multi-Scale Feature Maps</a:t>
            </a:r>
            <a:endParaRPr lang="en-US" sz="2200" dirty="0"/>
          </a:p>
        </p:txBody>
      </p:sp>
      <p:sp>
        <p:nvSpPr>
          <p:cNvPr id="9" name="Text 6"/>
          <p:cNvSpPr/>
          <p:nvPr/>
        </p:nvSpPr>
        <p:spPr>
          <a:xfrm>
            <a:off x="10937319" y="366950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Utilizes features at several resolutions to accurately detect objects of varying sizes within the image.</a:t>
            </a:r>
            <a:endParaRPr lang="en-US" sz="1750" dirty="0"/>
          </a:p>
        </p:txBody>
      </p:sp>
      <p:sp>
        <p:nvSpPr>
          <p:cNvPr id="10" name="Shape 7"/>
          <p:cNvSpPr/>
          <p:nvPr/>
        </p:nvSpPr>
        <p:spPr>
          <a:xfrm>
            <a:off x="6280190" y="5583317"/>
            <a:ext cx="510302" cy="510302"/>
          </a:xfrm>
          <a:prstGeom prst="roundRect">
            <a:avLst>
              <a:gd name="adj" fmla="val 6667"/>
            </a:avLst>
          </a:prstGeom>
          <a:solidFill>
            <a:srgbClr val="EDEBE3"/>
          </a:solidFill>
          <a:ln/>
        </p:spPr>
        <p:txBody>
          <a:bodyPr/>
          <a:lstStyle/>
          <a:p>
            <a:endParaRPr lang="en-US"/>
          </a:p>
        </p:txBody>
      </p:sp>
      <p:sp>
        <p:nvSpPr>
          <p:cNvPr id="11" name="Text 8"/>
          <p:cNvSpPr/>
          <p:nvPr/>
        </p:nvSpPr>
        <p:spPr>
          <a:xfrm>
            <a:off x="7017306" y="56611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Anchor Boxes</a:t>
            </a:r>
            <a:endParaRPr lang="en-US" sz="2200" dirty="0"/>
          </a:p>
        </p:txBody>
      </p:sp>
      <p:sp>
        <p:nvSpPr>
          <p:cNvPr id="12" name="Text 9"/>
          <p:cNvSpPr/>
          <p:nvPr/>
        </p:nvSpPr>
        <p:spPr>
          <a:xfrm>
            <a:off x="7017306" y="6151602"/>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Predefined boxes predict offsets and confidence scores to precisely localize objects across different shapes and locations.</a:t>
            </a:r>
            <a:endParaRPr lang="en-US" sz="175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759E0668-B948-F781-BF93-199E9CAA392C}"/>
                  </a:ext>
                </a:extLst>
              </p14:cNvPr>
              <p14:cNvContentPartPr/>
              <p14:nvPr/>
            </p14:nvContentPartPr>
            <p14:xfrm>
              <a:off x="12953695" y="7840025"/>
              <a:ext cx="1476720" cy="306360"/>
            </p14:xfrm>
          </p:contentPart>
        </mc:Choice>
        <mc:Fallback>
          <p:pic>
            <p:nvPicPr>
              <p:cNvPr id="13" name="Ink 12">
                <a:extLst>
                  <a:ext uri="{FF2B5EF4-FFF2-40B4-BE49-F238E27FC236}">
                    <a16:creationId xmlns:a16="http://schemas.microsoft.com/office/drawing/2014/main" id="{759E0668-B948-F781-BF93-199E9CAA392C}"/>
                  </a:ext>
                </a:extLst>
              </p:cNvPr>
              <p:cNvPicPr/>
              <p:nvPr/>
            </p:nvPicPr>
            <p:blipFill>
              <a:blip r:embed="rId5"/>
              <a:stretch>
                <a:fillRect/>
              </a:stretch>
            </p:blipFill>
            <p:spPr>
              <a:xfrm>
                <a:off x="12891055" y="7777025"/>
                <a:ext cx="1602360" cy="4320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1261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MobileNetV3 Backbone for Efficient Inference</a:t>
            </a:r>
            <a:endParaRPr lang="en-US" sz="4450" dirty="0"/>
          </a:p>
        </p:txBody>
      </p:sp>
      <p:sp>
        <p:nvSpPr>
          <p:cNvPr id="4" name="Shape 1"/>
          <p:cNvSpPr/>
          <p:nvPr/>
        </p:nvSpPr>
        <p:spPr>
          <a:xfrm>
            <a:off x="793790" y="2670334"/>
            <a:ext cx="3664863" cy="2749987"/>
          </a:xfrm>
          <a:prstGeom prst="roundRect">
            <a:avLst>
              <a:gd name="adj" fmla="val 1237"/>
            </a:avLst>
          </a:prstGeom>
          <a:solidFill>
            <a:srgbClr val="EDEBE3"/>
          </a:solidFill>
          <a:ln/>
        </p:spPr>
        <p:txBody>
          <a:bodyPr/>
          <a:lstStyle/>
          <a:p>
            <a:endParaRPr lang="en-US"/>
          </a:p>
        </p:txBody>
      </p:sp>
      <p:sp>
        <p:nvSpPr>
          <p:cNvPr id="5" name="Text 2"/>
          <p:cNvSpPr/>
          <p:nvPr/>
        </p:nvSpPr>
        <p:spPr>
          <a:xfrm>
            <a:off x="1020604" y="28971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Lightweight Design</a:t>
            </a:r>
            <a:endParaRPr lang="en-US" sz="2200" dirty="0"/>
          </a:p>
        </p:txBody>
      </p:sp>
      <p:sp>
        <p:nvSpPr>
          <p:cNvPr id="6" name="Text 3"/>
          <p:cNvSpPr/>
          <p:nvPr/>
        </p:nvSpPr>
        <p:spPr>
          <a:xfrm>
            <a:off x="1020604" y="3387566"/>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Optimized for mobile and embedded devices, balancing performance with computational constraints.</a:t>
            </a:r>
            <a:endParaRPr lang="en-US" sz="1750" dirty="0"/>
          </a:p>
        </p:txBody>
      </p:sp>
      <p:sp>
        <p:nvSpPr>
          <p:cNvPr id="7" name="Shape 4"/>
          <p:cNvSpPr/>
          <p:nvPr/>
        </p:nvSpPr>
        <p:spPr>
          <a:xfrm>
            <a:off x="4685467" y="2670334"/>
            <a:ext cx="3664863" cy="2749987"/>
          </a:xfrm>
          <a:prstGeom prst="roundRect">
            <a:avLst>
              <a:gd name="adj" fmla="val 1237"/>
            </a:avLst>
          </a:prstGeom>
          <a:solidFill>
            <a:srgbClr val="EDEBE3"/>
          </a:solidFill>
          <a:ln/>
        </p:spPr>
        <p:txBody>
          <a:bodyPr/>
          <a:lstStyle/>
          <a:p>
            <a:endParaRPr lang="en-US"/>
          </a:p>
        </p:txBody>
      </p:sp>
      <p:sp>
        <p:nvSpPr>
          <p:cNvPr id="8" name="Text 5"/>
          <p:cNvSpPr/>
          <p:nvPr/>
        </p:nvSpPr>
        <p:spPr>
          <a:xfrm>
            <a:off x="4912281" y="2897148"/>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Depthwise Separable Convolutions</a:t>
            </a:r>
            <a:endParaRPr lang="en-US" sz="2200" dirty="0"/>
          </a:p>
        </p:txBody>
      </p:sp>
      <p:sp>
        <p:nvSpPr>
          <p:cNvPr id="9" name="Text 6"/>
          <p:cNvSpPr/>
          <p:nvPr/>
        </p:nvSpPr>
        <p:spPr>
          <a:xfrm>
            <a:off x="4912281" y="3741896"/>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Reduces operations by splitting convolutions, enabling faster processing and lower energy usage.</a:t>
            </a:r>
            <a:endParaRPr lang="en-US" sz="1750" dirty="0"/>
          </a:p>
        </p:txBody>
      </p:sp>
      <p:sp>
        <p:nvSpPr>
          <p:cNvPr id="10" name="Shape 7"/>
          <p:cNvSpPr/>
          <p:nvPr/>
        </p:nvSpPr>
        <p:spPr>
          <a:xfrm>
            <a:off x="793790" y="5647134"/>
            <a:ext cx="7556421" cy="1669852"/>
          </a:xfrm>
          <a:prstGeom prst="roundRect">
            <a:avLst>
              <a:gd name="adj" fmla="val 2038"/>
            </a:avLst>
          </a:prstGeom>
          <a:solidFill>
            <a:srgbClr val="EDEBE3"/>
          </a:solidFill>
          <a:ln/>
        </p:spPr>
        <p:txBody>
          <a:bodyPr/>
          <a:lstStyle/>
          <a:p>
            <a:endParaRPr lang="en-US"/>
          </a:p>
        </p:txBody>
      </p:sp>
      <p:sp>
        <p:nvSpPr>
          <p:cNvPr id="11" name="Text 8"/>
          <p:cNvSpPr/>
          <p:nvPr/>
        </p:nvSpPr>
        <p:spPr>
          <a:xfrm>
            <a:off x="1020604" y="5873948"/>
            <a:ext cx="3015972"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Low Memory Footprint</a:t>
            </a:r>
            <a:endParaRPr lang="en-US" sz="2200" dirty="0"/>
          </a:p>
        </p:txBody>
      </p:sp>
      <p:sp>
        <p:nvSpPr>
          <p:cNvPr id="12" name="Text 9"/>
          <p:cNvSpPr/>
          <p:nvPr/>
        </p:nvSpPr>
        <p:spPr>
          <a:xfrm>
            <a:off x="1020604" y="6364367"/>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Minimizes memory use while maintaining accuracy, ideal for real-time applications on mobile hardware.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8032909"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Training on the COCO Dataset</a:t>
            </a:r>
            <a:endParaRPr lang="en-US" sz="4450" dirty="0"/>
          </a:p>
        </p:txBody>
      </p:sp>
      <p:sp>
        <p:nvSpPr>
          <p:cNvPr id="3" name="Text 1"/>
          <p:cNvSpPr/>
          <p:nvPr/>
        </p:nvSpPr>
        <p:spPr>
          <a:xfrm>
            <a:off x="793790" y="3815715"/>
            <a:ext cx="3218617"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Comprehensive Dataset</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COCO contains 330,000 images with 1.5 million labeled objects spanning 91 categories, providing rich context for training robust models.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 Augmentation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Techniques like flipping, scaling, and color adjustments improve model generalization and performance on unseen data.</a:t>
            </a:r>
            <a:endParaRPr lang="en-US" sz="175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A57FE02-A2C1-B2DE-14B7-3F600D769E85}"/>
                  </a:ext>
                </a:extLst>
              </p14:cNvPr>
              <p14:cNvContentPartPr/>
              <p14:nvPr/>
            </p14:nvContentPartPr>
            <p14:xfrm>
              <a:off x="12814735" y="7753265"/>
              <a:ext cx="1612080" cy="361440"/>
            </p14:xfrm>
          </p:contentPart>
        </mc:Choice>
        <mc:Fallback>
          <p:pic>
            <p:nvPicPr>
              <p:cNvPr id="7" name="Ink 6">
                <a:extLst>
                  <a:ext uri="{FF2B5EF4-FFF2-40B4-BE49-F238E27FC236}">
                    <a16:creationId xmlns:a16="http://schemas.microsoft.com/office/drawing/2014/main" id="{4A57FE02-A2C1-B2DE-14B7-3F600D769E85}"/>
                  </a:ext>
                </a:extLst>
              </p:cNvPr>
              <p:cNvPicPr/>
              <p:nvPr/>
            </p:nvPicPr>
            <p:blipFill>
              <a:blip r:embed="rId4"/>
              <a:stretch>
                <a:fillRect/>
              </a:stretch>
            </p:blipFill>
            <p:spPr>
              <a:xfrm>
                <a:off x="12752095" y="7690625"/>
                <a:ext cx="1737720" cy="4870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64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System Implementation and Performance</a:t>
            </a:r>
            <a:endParaRPr lang="en-US" sz="4450" dirty="0"/>
          </a:p>
        </p:txBody>
      </p:sp>
      <p:pic>
        <p:nvPicPr>
          <p:cNvPr id="4" name="Image 1" descr="preencoded.png"/>
          <p:cNvPicPr>
            <a:picLocks noChangeAspect="1"/>
          </p:cNvPicPr>
          <p:nvPr/>
        </p:nvPicPr>
        <p:blipFill>
          <a:blip r:embed="rId4"/>
          <a:stretch>
            <a:fillRect/>
          </a:stretch>
        </p:blipFill>
        <p:spPr>
          <a:xfrm>
            <a:off x="6280190" y="2904173"/>
            <a:ext cx="566976" cy="566976"/>
          </a:xfrm>
          <a:prstGeom prst="rect">
            <a:avLst/>
          </a:prstGeom>
        </p:spPr>
      </p:pic>
      <p:sp>
        <p:nvSpPr>
          <p:cNvPr id="5" name="Text 1"/>
          <p:cNvSpPr/>
          <p:nvPr/>
        </p:nvSpPr>
        <p:spPr>
          <a:xfrm>
            <a:off x="6280190" y="3697962"/>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Speed</a:t>
            </a:r>
            <a:endParaRPr lang="en-US" sz="2200" dirty="0"/>
          </a:p>
        </p:txBody>
      </p:sp>
      <p:sp>
        <p:nvSpPr>
          <p:cNvPr id="6" name="Text 2"/>
          <p:cNvSpPr/>
          <p:nvPr/>
        </p:nvSpPr>
        <p:spPr>
          <a:xfrm>
            <a:off x="6280190" y="4188381"/>
            <a:ext cx="2329815" cy="217741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Operates at 30 frames per second, enabling smooth real-time detection even on resource-constrained devices.</a:t>
            </a:r>
            <a:endParaRPr lang="en-US" sz="1750" dirty="0"/>
          </a:p>
        </p:txBody>
      </p:sp>
      <p:pic>
        <p:nvPicPr>
          <p:cNvPr id="7" name="Image 2" descr="preencoded.png"/>
          <p:cNvPicPr>
            <a:picLocks noChangeAspect="1"/>
          </p:cNvPicPr>
          <p:nvPr/>
        </p:nvPicPr>
        <p:blipFill>
          <a:blip r:embed="rId5"/>
          <a:stretch>
            <a:fillRect/>
          </a:stretch>
        </p:blipFill>
        <p:spPr>
          <a:xfrm>
            <a:off x="8893493" y="2904173"/>
            <a:ext cx="566976" cy="566976"/>
          </a:xfrm>
          <a:prstGeom prst="rect">
            <a:avLst/>
          </a:prstGeom>
        </p:spPr>
      </p:pic>
      <p:sp>
        <p:nvSpPr>
          <p:cNvPr id="8" name="Text 3"/>
          <p:cNvSpPr/>
          <p:nvPr/>
        </p:nvSpPr>
        <p:spPr>
          <a:xfrm>
            <a:off x="8893493" y="3697962"/>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Accuracy</a:t>
            </a:r>
            <a:endParaRPr lang="en-US" sz="2200" dirty="0"/>
          </a:p>
        </p:txBody>
      </p:sp>
      <p:sp>
        <p:nvSpPr>
          <p:cNvPr id="9" name="Text 4"/>
          <p:cNvSpPr/>
          <p:nvPr/>
        </p:nvSpPr>
        <p:spPr>
          <a:xfrm>
            <a:off x="8893493" y="4188381"/>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Achieves a mean average precision (mAP) of 25, balancing precision with performance.</a:t>
            </a:r>
            <a:endParaRPr lang="en-US" sz="1750" dirty="0"/>
          </a:p>
        </p:txBody>
      </p:sp>
      <p:pic>
        <p:nvPicPr>
          <p:cNvPr id="10" name="Image 3" descr="preencoded.png"/>
          <p:cNvPicPr>
            <a:picLocks noChangeAspect="1"/>
          </p:cNvPicPr>
          <p:nvPr/>
        </p:nvPicPr>
        <p:blipFill>
          <a:blip r:embed="rId6"/>
          <a:stretch>
            <a:fillRect/>
          </a:stretch>
        </p:blipFill>
        <p:spPr>
          <a:xfrm>
            <a:off x="11506795" y="2904173"/>
            <a:ext cx="566976" cy="566976"/>
          </a:xfrm>
          <a:prstGeom prst="rect">
            <a:avLst/>
          </a:prstGeom>
        </p:spPr>
      </p:pic>
      <p:sp>
        <p:nvSpPr>
          <p:cNvPr id="11" name="Text 5"/>
          <p:cNvSpPr/>
          <p:nvPr/>
        </p:nvSpPr>
        <p:spPr>
          <a:xfrm>
            <a:off x="11506795" y="3697962"/>
            <a:ext cx="2329815"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Hardware Requirements</a:t>
            </a:r>
            <a:endParaRPr lang="en-US" sz="2200" dirty="0"/>
          </a:p>
        </p:txBody>
      </p:sp>
      <p:sp>
        <p:nvSpPr>
          <p:cNvPr id="12" name="Text 6"/>
          <p:cNvSpPr/>
          <p:nvPr/>
        </p:nvSpPr>
        <p:spPr>
          <a:xfrm>
            <a:off x="11506795" y="4542711"/>
            <a:ext cx="2329815" cy="254031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Requires minimal resources such as 4GB RAM and a mobile GPU, making it practical for widespread deployment.</a:t>
            </a:r>
            <a:endParaRPr lang="en-US" sz="1750" dirty="0"/>
          </a:p>
        </p:txBody>
      </p:sp>
      <p:grpSp>
        <p:nvGrpSpPr>
          <p:cNvPr id="17" name="Group 16">
            <a:extLst>
              <a:ext uri="{FF2B5EF4-FFF2-40B4-BE49-F238E27FC236}">
                <a16:creationId xmlns:a16="http://schemas.microsoft.com/office/drawing/2014/main" id="{713F2C5E-22E8-10A0-9CBE-08759865D5BF}"/>
              </a:ext>
            </a:extLst>
          </p:cNvPr>
          <p:cNvGrpSpPr/>
          <p:nvPr/>
        </p:nvGrpSpPr>
        <p:grpSpPr>
          <a:xfrm>
            <a:off x="12884215" y="7816985"/>
            <a:ext cx="1563120" cy="278640"/>
            <a:chOff x="12884215" y="7816985"/>
            <a:chExt cx="1563120" cy="278640"/>
          </a:xfrm>
        </p:grpSpPr>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43BA4ED-0064-927C-FF7F-8D32F2A0432A}"/>
                    </a:ext>
                  </a:extLst>
                </p14:cNvPr>
                <p14:cNvContentPartPr/>
                <p14:nvPr/>
              </p14:nvContentPartPr>
              <p14:xfrm>
                <a:off x="12884215" y="7816985"/>
                <a:ext cx="1563120" cy="278640"/>
              </p14:xfrm>
            </p:contentPart>
          </mc:Choice>
          <mc:Fallback>
            <p:pic>
              <p:nvPicPr>
                <p:cNvPr id="14" name="Ink 13">
                  <a:extLst>
                    <a:ext uri="{FF2B5EF4-FFF2-40B4-BE49-F238E27FC236}">
                      <a16:creationId xmlns:a16="http://schemas.microsoft.com/office/drawing/2014/main" id="{143BA4ED-0064-927C-FF7F-8D32F2A0432A}"/>
                    </a:ext>
                  </a:extLst>
                </p:cNvPr>
                <p:cNvPicPr/>
                <p:nvPr/>
              </p:nvPicPr>
              <p:blipFill>
                <a:blip r:embed="rId8"/>
                <a:stretch>
                  <a:fillRect/>
                </a:stretch>
              </p:blipFill>
              <p:spPr>
                <a:xfrm>
                  <a:off x="12821215" y="7753985"/>
                  <a:ext cx="168876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FC07AB37-22B7-AFA3-7BAD-2DB7581615F3}"/>
                    </a:ext>
                  </a:extLst>
                </p14:cNvPr>
                <p14:cNvContentPartPr/>
                <p14:nvPr/>
              </p14:nvContentPartPr>
              <p14:xfrm>
                <a:off x="14246455" y="8005625"/>
                <a:ext cx="360" cy="360"/>
              </p14:xfrm>
            </p:contentPart>
          </mc:Choice>
          <mc:Fallback>
            <p:pic>
              <p:nvPicPr>
                <p:cNvPr id="15" name="Ink 14">
                  <a:extLst>
                    <a:ext uri="{FF2B5EF4-FFF2-40B4-BE49-F238E27FC236}">
                      <a16:creationId xmlns:a16="http://schemas.microsoft.com/office/drawing/2014/main" id="{FC07AB37-22B7-AFA3-7BAD-2DB7581615F3}"/>
                    </a:ext>
                  </a:extLst>
                </p:cNvPr>
                <p:cNvPicPr/>
                <p:nvPr/>
              </p:nvPicPr>
              <p:blipFill>
                <a:blip r:embed="rId10"/>
                <a:stretch>
                  <a:fillRect/>
                </a:stretch>
              </p:blipFill>
              <p:spPr>
                <a:xfrm>
                  <a:off x="14183815" y="7942985"/>
                  <a:ext cx="126000" cy="12600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41070"/>
            <a:ext cx="7418903"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Advantages and Limitations</a:t>
            </a:r>
            <a:endParaRPr lang="en-US" sz="4450" dirty="0"/>
          </a:p>
        </p:txBody>
      </p:sp>
      <p:sp>
        <p:nvSpPr>
          <p:cNvPr id="4" name="Shape 1"/>
          <p:cNvSpPr/>
          <p:nvPr/>
        </p:nvSpPr>
        <p:spPr>
          <a:xfrm>
            <a:off x="793790" y="1990011"/>
            <a:ext cx="510302" cy="510302"/>
          </a:xfrm>
          <a:prstGeom prst="roundRect">
            <a:avLst>
              <a:gd name="adj" fmla="val 6667"/>
            </a:avLst>
          </a:prstGeom>
          <a:solidFill>
            <a:srgbClr val="EDEBE3"/>
          </a:solidFill>
          <a:ln/>
        </p:spPr>
        <p:txBody>
          <a:bodyPr/>
          <a:lstStyle/>
          <a:p>
            <a:endParaRPr lang="en-US"/>
          </a:p>
        </p:txBody>
      </p:sp>
      <p:sp>
        <p:nvSpPr>
          <p:cNvPr id="5" name="Text 2"/>
          <p:cNvSpPr/>
          <p:nvPr/>
        </p:nvSpPr>
        <p:spPr>
          <a:xfrm>
            <a:off x="1530906" y="2067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Strengths</a:t>
            </a:r>
            <a:endParaRPr lang="en-US" sz="2200" dirty="0"/>
          </a:p>
        </p:txBody>
      </p:sp>
      <p:sp>
        <p:nvSpPr>
          <p:cNvPr id="6" name="Text 3"/>
          <p:cNvSpPr/>
          <p:nvPr/>
        </p:nvSpPr>
        <p:spPr>
          <a:xfrm>
            <a:off x="1530906" y="2558296"/>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Fast and efficient architecture suitable for mobile devices</a:t>
            </a:r>
            <a:endParaRPr lang="en-US" sz="1750" dirty="0"/>
          </a:p>
        </p:txBody>
      </p:sp>
      <p:sp>
        <p:nvSpPr>
          <p:cNvPr id="7" name="Text 4"/>
          <p:cNvSpPr/>
          <p:nvPr/>
        </p:nvSpPr>
        <p:spPr>
          <a:xfrm>
            <a:off x="1530906" y="3726299"/>
            <a:ext cx="2899410"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Good trade-off between speed and accuracy for real-world use cases</a:t>
            </a:r>
            <a:endParaRPr lang="en-US" sz="1750" dirty="0"/>
          </a:p>
        </p:txBody>
      </p:sp>
      <p:sp>
        <p:nvSpPr>
          <p:cNvPr id="8" name="Shape 5"/>
          <p:cNvSpPr/>
          <p:nvPr/>
        </p:nvSpPr>
        <p:spPr>
          <a:xfrm>
            <a:off x="4713803" y="1990011"/>
            <a:ext cx="510302" cy="510302"/>
          </a:xfrm>
          <a:prstGeom prst="roundRect">
            <a:avLst>
              <a:gd name="adj" fmla="val 6667"/>
            </a:avLst>
          </a:prstGeom>
          <a:solidFill>
            <a:srgbClr val="EDEBE3"/>
          </a:solidFill>
          <a:ln/>
        </p:spPr>
        <p:txBody>
          <a:bodyPr/>
          <a:lstStyle/>
          <a:p>
            <a:endParaRPr lang="en-US"/>
          </a:p>
        </p:txBody>
      </p:sp>
      <p:sp>
        <p:nvSpPr>
          <p:cNvPr id="9" name="Text 6"/>
          <p:cNvSpPr/>
          <p:nvPr/>
        </p:nvSpPr>
        <p:spPr>
          <a:xfrm>
            <a:off x="5450919" y="2067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Weaknesses</a:t>
            </a:r>
            <a:endParaRPr lang="en-US" sz="2200" dirty="0"/>
          </a:p>
        </p:txBody>
      </p:sp>
      <p:sp>
        <p:nvSpPr>
          <p:cNvPr id="10" name="Text 7"/>
          <p:cNvSpPr/>
          <p:nvPr/>
        </p:nvSpPr>
        <p:spPr>
          <a:xfrm>
            <a:off x="5450919" y="2558296"/>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Accuracy lower than heavier, multi-stage detection models</a:t>
            </a:r>
            <a:endParaRPr lang="en-US" sz="1750" dirty="0"/>
          </a:p>
        </p:txBody>
      </p:sp>
      <p:sp>
        <p:nvSpPr>
          <p:cNvPr id="11" name="Text 8"/>
          <p:cNvSpPr/>
          <p:nvPr/>
        </p:nvSpPr>
        <p:spPr>
          <a:xfrm>
            <a:off x="5450919" y="3726299"/>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Performance can degrade in highly complex scenes</a:t>
            </a:r>
            <a:endParaRPr lang="en-US" sz="1750" dirty="0"/>
          </a:p>
        </p:txBody>
      </p:sp>
      <p:sp>
        <p:nvSpPr>
          <p:cNvPr id="12" name="Shape 9"/>
          <p:cNvSpPr/>
          <p:nvPr/>
        </p:nvSpPr>
        <p:spPr>
          <a:xfrm>
            <a:off x="793790" y="5631537"/>
            <a:ext cx="510302" cy="510302"/>
          </a:xfrm>
          <a:prstGeom prst="roundRect">
            <a:avLst>
              <a:gd name="adj" fmla="val 6667"/>
            </a:avLst>
          </a:prstGeom>
          <a:solidFill>
            <a:srgbClr val="EDEBE3"/>
          </a:solidFill>
          <a:ln/>
        </p:spPr>
        <p:txBody>
          <a:bodyPr/>
          <a:lstStyle/>
          <a:p>
            <a:endParaRPr lang="en-US"/>
          </a:p>
        </p:txBody>
      </p:sp>
      <p:sp>
        <p:nvSpPr>
          <p:cNvPr id="13" name="Text 10"/>
          <p:cNvSpPr/>
          <p:nvPr/>
        </p:nvSpPr>
        <p:spPr>
          <a:xfrm>
            <a:off x="1530906" y="57094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Directions</a:t>
            </a:r>
            <a:endParaRPr lang="en-US" sz="2200" dirty="0"/>
          </a:p>
        </p:txBody>
      </p:sp>
      <p:sp>
        <p:nvSpPr>
          <p:cNvPr id="14" name="Text 11"/>
          <p:cNvSpPr/>
          <p:nvPr/>
        </p:nvSpPr>
        <p:spPr>
          <a:xfrm>
            <a:off x="1530906" y="6199823"/>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Research aims to enhance accuracy and further reduce computational demands with novel optimizations and model compression techniques.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4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Conclusion and Applications</a:t>
            </a:r>
            <a:endParaRPr lang="en-US" sz="4450" dirty="0"/>
          </a:p>
        </p:txBody>
      </p:sp>
      <p:sp>
        <p:nvSpPr>
          <p:cNvPr id="4" name="Shape 1"/>
          <p:cNvSpPr/>
          <p:nvPr/>
        </p:nvSpPr>
        <p:spPr>
          <a:xfrm>
            <a:off x="6280190" y="2466142"/>
            <a:ext cx="170021" cy="1216223"/>
          </a:xfrm>
          <a:prstGeom prst="roundRect">
            <a:avLst>
              <a:gd name="adj" fmla="val 20012"/>
            </a:avLst>
          </a:prstGeom>
          <a:solidFill>
            <a:srgbClr val="EDEBE3"/>
          </a:solidFill>
          <a:ln/>
        </p:spPr>
        <p:txBody>
          <a:bodyPr/>
          <a:lstStyle/>
          <a:p>
            <a:endParaRPr lang="en-US"/>
          </a:p>
        </p:txBody>
      </p:sp>
      <p:sp>
        <p:nvSpPr>
          <p:cNvPr id="5" name="Text 2"/>
          <p:cNvSpPr/>
          <p:nvPr/>
        </p:nvSpPr>
        <p:spPr>
          <a:xfrm>
            <a:off x="6790373" y="2466142"/>
            <a:ext cx="398537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Effective Real-Time Detection</a:t>
            </a:r>
            <a:endParaRPr lang="en-US" sz="2200" dirty="0"/>
          </a:p>
        </p:txBody>
      </p:sp>
      <p:sp>
        <p:nvSpPr>
          <p:cNvPr id="6" name="Text 3"/>
          <p:cNvSpPr/>
          <p:nvPr/>
        </p:nvSpPr>
        <p:spPr>
          <a:xfrm>
            <a:off x="6790373" y="2956560"/>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SSD with MobileNetV3 provides a practical solution for real-time object detection with a balance of speed and accuracy.</a:t>
            </a:r>
            <a:endParaRPr lang="en-US" sz="1750" dirty="0"/>
          </a:p>
        </p:txBody>
      </p:sp>
      <p:sp>
        <p:nvSpPr>
          <p:cNvPr id="7" name="Shape 4"/>
          <p:cNvSpPr/>
          <p:nvPr/>
        </p:nvSpPr>
        <p:spPr>
          <a:xfrm>
            <a:off x="6620351" y="3909179"/>
            <a:ext cx="170021" cy="1579126"/>
          </a:xfrm>
          <a:prstGeom prst="roundRect">
            <a:avLst>
              <a:gd name="adj" fmla="val 20012"/>
            </a:avLst>
          </a:prstGeom>
          <a:solidFill>
            <a:srgbClr val="EDEBE3"/>
          </a:solidFill>
          <a:ln/>
        </p:spPr>
        <p:txBody>
          <a:bodyPr/>
          <a:lstStyle/>
          <a:p>
            <a:endParaRPr lang="en-US"/>
          </a:p>
        </p:txBody>
      </p:sp>
      <p:sp>
        <p:nvSpPr>
          <p:cNvPr id="8" name="Text 5"/>
          <p:cNvSpPr/>
          <p:nvPr/>
        </p:nvSpPr>
        <p:spPr>
          <a:xfrm>
            <a:off x="7130534" y="3909179"/>
            <a:ext cx="2920484"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Practical Applications</a:t>
            </a:r>
            <a:endParaRPr lang="en-US" sz="2200" dirty="0"/>
          </a:p>
        </p:txBody>
      </p:sp>
      <p:sp>
        <p:nvSpPr>
          <p:cNvPr id="9" name="Text 6"/>
          <p:cNvSpPr/>
          <p:nvPr/>
        </p:nvSpPr>
        <p:spPr>
          <a:xfrm>
            <a:off x="7130534" y="4399598"/>
            <a:ext cx="6706076"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Enables mobile vision, augmented reality, smart surveillance, and robotics, especially where resources are limited but performance is crucial.</a:t>
            </a:r>
            <a:endParaRPr lang="en-US" sz="1750" dirty="0"/>
          </a:p>
        </p:txBody>
      </p:sp>
      <p:sp>
        <p:nvSpPr>
          <p:cNvPr id="10" name="Shape 7"/>
          <p:cNvSpPr/>
          <p:nvPr/>
        </p:nvSpPr>
        <p:spPr>
          <a:xfrm>
            <a:off x="6960632" y="5715119"/>
            <a:ext cx="170021" cy="1579126"/>
          </a:xfrm>
          <a:prstGeom prst="roundRect">
            <a:avLst>
              <a:gd name="adj" fmla="val 20012"/>
            </a:avLst>
          </a:prstGeom>
          <a:solidFill>
            <a:srgbClr val="EDEBE3"/>
          </a:solidFill>
          <a:ln/>
        </p:spPr>
        <p:txBody>
          <a:bodyPr/>
          <a:lstStyle/>
          <a:p>
            <a:endParaRPr lang="en-US"/>
          </a:p>
        </p:txBody>
      </p:sp>
      <p:sp>
        <p:nvSpPr>
          <p:cNvPr id="11" name="Text 8"/>
          <p:cNvSpPr/>
          <p:nvPr/>
        </p:nvSpPr>
        <p:spPr>
          <a:xfrm>
            <a:off x="7470815" y="57151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Opportunities</a:t>
            </a:r>
            <a:endParaRPr lang="en-US" sz="2200" dirty="0"/>
          </a:p>
        </p:txBody>
      </p:sp>
      <p:sp>
        <p:nvSpPr>
          <p:cNvPr id="12" name="Text 9"/>
          <p:cNvSpPr/>
          <p:nvPr/>
        </p:nvSpPr>
        <p:spPr>
          <a:xfrm>
            <a:off x="7470815" y="6205538"/>
            <a:ext cx="6365796"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Ongoing development will push boundaries for deeper accuracy, adaptability, and broader deployment in diverse AI-driven domains.</a:t>
            </a:r>
            <a:endParaRPr lang="en-US" sz="175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08C437F0-2EBB-1221-4913-68343325F609}"/>
                  </a:ext>
                </a:extLst>
              </p14:cNvPr>
              <p14:cNvContentPartPr/>
              <p14:nvPr/>
            </p14:nvContentPartPr>
            <p14:xfrm>
              <a:off x="12869095" y="7809065"/>
              <a:ext cx="1561680" cy="306720"/>
            </p14:xfrm>
          </p:contentPart>
        </mc:Choice>
        <mc:Fallback>
          <p:pic>
            <p:nvPicPr>
              <p:cNvPr id="13" name="Ink 12">
                <a:extLst>
                  <a:ext uri="{FF2B5EF4-FFF2-40B4-BE49-F238E27FC236}">
                    <a16:creationId xmlns:a16="http://schemas.microsoft.com/office/drawing/2014/main" id="{08C437F0-2EBB-1221-4913-68343325F609}"/>
                  </a:ext>
                </a:extLst>
              </p:cNvPr>
              <p:cNvPicPr/>
              <p:nvPr/>
            </p:nvPicPr>
            <p:blipFill>
              <a:blip r:embed="rId5"/>
              <a:stretch>
                <a:fillRect/>
              </a:stretch>
            </p:blipFill>
            <p:spPr>
              <a:xfrm>
                <a:off x="12806095" y="7746065"/>
                <a:ext cx="1687320" cy="43236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532</Words>
  <Application>Microsoft Macintosh PowerPoint</Application>
  <PresentationFormat>Custom</PresentationFormat>
  <Paragraphs>58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DM Sans Medium</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MADDULA VENKATA  SRITEJ</cp:lastModifiedBy>
  <cp:revision>3</cp:revision>
  <dcterms:created xsi:type="dcterms:W3CDTF">2025-05-02T05:49:48Z</dcterms:created>
  <dcterms:modified xsi:type="dcterms:W3CDTF">2025-06-17T13:40:42Z</dcterms:modified>
</cp:coreProperties>
</file>